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Proxima Nova"/>
      <p:regular r:id="rId58"/>
      <p:bold r:id="rId59"/>
      <p:italic r:id="rId60"/>
      <p:boldItalic r:id="rId61"/>
    </p:embeddedFon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ProximaNova-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bold.fntdata"/><Relationship Id="rId14" Type="http://schemas.openxmlformats.org/officeDocument/2006/relationships/slide" Target="slides/slide8.xml"/><Relationship Id="rId58" Type="http://schemas.openxmlformats.org/officeDocument/2006/relationships/font" Target="fonts/ProximaNov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718651b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718651b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718651b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718651b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718651b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718651b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718651b8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718651b8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718651b8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718651b8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718651b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18651b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718651b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718651b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18651b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18651b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718651b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718651b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718651b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718651b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718651b8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718651b8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9b9fcbc18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9b9fcbc18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9b9336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9b93365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f03ef6c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f03ef6c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For Show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8f19447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8f19447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157fc5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157fc55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f19447b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f19447b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157fc55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157fc55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157fc55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157fc55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f19447b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f19447b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8f19447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8f19447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9b726c6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9b726c6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9b726c6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9b726c6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9b726c6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9b726c6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9b726c6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9b726c6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f19447b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f19447b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8f19447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f19447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8f19447b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8f19447b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8f19447b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8f19447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f19447b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f19447b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f03ef6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f03ef6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8f19447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8f19447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8f19447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8f19447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8f19447b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8f19447b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8f19447b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f19447b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8f19447b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8f19447b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9b9fcbc18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9b9fcbc18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f19447b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f19447b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157fc55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157fc55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9b93365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9b93365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9b93365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9b93365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9b933651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9b933651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highlight>
                  <a:srgbClr val="FFFFFF"/>
                </a:highlight>
              </a:rPr>
              <a:t>Binary heap priority queue implementation has O((|E|+|V|)log|V|) time complexity</a:t>
            </a:r>
            <a:endParaRPr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[A Fibonacci heap priority queue gives O(|V|log|V| + |E|)]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f19447b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f19447b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9b9336511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9b933651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600"/>
              </a:spcBef>
              <a:spcAft>
                <a:spcPts val="0"/>
              </a:spcAft>
              <a:buNone/>
            </a:pPr>
            <a:r>
              <a:rPr lang="en" sz="1000"/>
              <a:t>Algoritma Bellman-Ford menggunakan waktu sebesar O(V.E), di mana V dan E adalah menyatakan banyaknya sisi dan titik. Dalam konteks ini, bobot ekivalen dengan jarak dalam sebuah sisi.</a:t>
            </a:r>
            <a:endParaRPr sz="1000"/>
          </a:p>
          <a:p>
            <a:pPr indent="0" lvl="0" marL="0" rtl="0" algn="l">
              <a:spcBef>
                <a:spcPts val="0"/>
              </a:spcBef>
              <a:spcAft>
                <a:spcPts val="0"/>
              </a:spcAft>
              <a:buNone/>
            </a:pPr>
            <a:r>
              <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8f03ef6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8f03ef6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718651b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718651b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ta letak khusus 1">
  <p:cSld name="AUTOLAYOUT_1">
    <p:bg>
      <p:bgPr>
        <a:solidFill>
          <a:srgbClr val="FFFFFF"/>
        </a:solidFill>
      </p:bgPr>
    </p:bg>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5"/>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5"/>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p:cNvSpPr txBox="1"/>
          <p:nvPr>
            <p:ph type="title"/>
          </p:nvPr>
        </p:nvSpPr>
        <p:spPr>
          <a:xfrm>
            <a:off x="324475" y="148225"/>
            <a:ext cx="3559500" cy="1373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111" name="Google Shape;111;p25"/>
          <p:cNvSpPr txBox="1"/>
          <p:nvPr>
            <p:ph idx="1" type="body"/>
          </p:nvPr>
        </p:nvSpPr>
        <p:spPr>
          <a:xfrm>
            <a:off x="324475" y="1920450"/>
            <a:ext cx="8494800" cy="2704200"/>
          </a:xfrm>
          <a:prstGeom prst="rect">
            <a:avLst/>
          </a:prstGeom>
          <a:noFill/>
        </p:spPr>
        <p:txBody>
          <a:bodyPr anchorCtr="0" anchor="t" bIns="91425" lIns="91425" spcFirstLastPara="1" rIns="91425" wrap="square" tIns="91425"/>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12" name="Google Shape;112;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ta letak khusus 2">
  <p:cSld name="AUTOLAYOUT_2">
    <p:bg>
      <p:bgPr>
        <a:solidFill>
          <a:srgbClr val="FFFFFF"/>
        </a:solidFill>
      </p:bgPr>
    </p:bg>
    <p:spTree>
      <p:nvGrpSpPr>
        <p:cNvPr id="113" name="Shape 113"/>
        <p:cNvGrpSpPr/>
        <p:nvPr/>
      </p:nvGrpSpPr>
      <p:grpSpPr>
        <a:xfrm>
          <a:off x="0" y="0"/>
          <a:ext cx="0" cy="0"/>
          <a:chOff x="0" y="0"/>
          <a:chExt cx="0" cy="0"/>
        </a:xfrm>
      </p:grpSpPr>
      <p:sp>
        <p:nvSpPr>
          <p:cNvPr id="114" name="Google Shape;114;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ph type="ctrTitle"/>
          </p:nvPr>
        </p:nvSpPr>
        <p:spPr>
          <a:xfrm>
            <a:off x="390450" y="361375"/>
            <a:ext cx="8363100" cy="1001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16" name="Google Shape;116;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0" Type="http://schemas.openxmlformats.org/officeDocument/2006/relationships/hyperlink" Target="https://www.geeksforgeeks.org/detect-negative-cycle-graph-bellman-ford/" TargetMode="External"/><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www.tutorialspoint.com/Shortest-Path-in-a-Directed-Acyclic-Graph" TargetMode="External"/><Relationship Id="rId4" Type="http://schemas.openxmlformats.org/officeDocument/2006/relationships/hyperlink" Target="https://www.geeksforgeeks.org/shortest-path-for-directed-acyclic-graphs/" TargetMode="External"/><Relationship Id="rId9" Type="http://schemas.openxmlformats.org/officeDocument/2006/relationships/hyperlink" Target="https://www.dyclassroom.com/graph/detecting-negative-cycle-using-bellman-ford-algorithm" TargetMode="External"/><Relationship Id="rId5" Type="http://schemas.openxmlformats.org/officeDocument/2006/relationships/hyperlink" Target="http://www.utdallas.edu/~sizheng/CS4349.d/l-notes.d/L17.pdf" TargetMode="External"/><Relationship Id="rId6" Type="http://schemas.openxmlformats.org/officeDocument/2006/relationships/hyperlink" Target="https://dzone.com/articles/algorithm-week-shorted-path" TargetMode="External"/><Relationship Id="rId7" Type="http://schemas.openxmlformats.org/officeDocument/2006/relationships/hyperlink" Target="http://www.allisons.org/ll/AlgDS/Graph/DAG/" TargetMode="External"/><Relationship Id="rId8" Type="http://schemas.openxmlformats.org/officeDocument/2006/relationships/hyperlink" Target="https://www.hackerearth.com/practice/algorithms/graphs/shortest-path-algorithms/tutoria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White cloud in front of dark blue star-filled sky" id="121" name="Google Shape;121;p27"/>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22" name="Google Shape;122;p2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The Bellman-Ford Algorithm</a:t>
            </a:r>
            <a:endParaRPr sz="3600"/>
          </a:p>
          <a:p>
            <a:pPr indent="0" lvl="0" marL="0" rtl="0" algn="ctr">
              <a:spcBef>
                <a:spcPts val="0"/>
              </a:spcBef>
              <a:spcAft>
                <a:spcPts val="0"/>
              </a:spcAft>
              <a:buNone/>
            </a:pPr>
            <a:r>
              <a:rPr lang="en" sz="3600"/>
              <a:t>&amp;</a:t>
            </a:r>
            <a:endParaRPr sz="3600"/>
          </a:p>
          <a:p>
            <a:pPr indent="0" lvl="0" marL="0" rtl="0" algn="ctr">
              <a:spcBef>
                <a:spcPts val="0"/>
              </a:spcBef>
              <a:spcAft>
                <a:spcPts val="0"/>
              </a:spcAft>
              <a:buNone/>
            </a:pPr>
            <a:r>
              <a:rPr lang="en" sz="3600"/>
              <a:t>Single Shortest Paths</a:t>
            </a:r>
            <a:endParaRPr sz="3600"/>
          </a:p>
          <a:p>
            <a:pPr indent="0" lvl="0" marL="0" rtl="0" algn="ctr">
              <a:spcBef>
                <a:spcPts val="0"/>
              </a:spcBef>
              <a:spcAft>
                <a:spcPts val="0"/>
              </a:spcAft>
              <a:buNone/>
            </a:pPr>
            <a:r>
              <a:rPr lang="en" sz="3600"/>
              <a:t>Directed Acyclic Graphs</a:t>
            </a:r>
            <a:endParaRPr sz="3600"/>
          </a:p>
        </p:txBody>
      </p:sp>
      <p:sp>
        <p:nvSpPr>
          <p:cNvPr id="123" name="Google Shape;123;p27"/>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Sachi Hongo 		/ 140810160014</a:t>
            </a:r>
            <a:endParaRPr/>
          </a:p>
          <a:p>
            <a:pPr indent="0" lvl="0" marL="0" rtl="0" algn="l">
              <a:spcBef>
                <a:spcPts val="0"/>
              </a:spcBef>
              <a:spcAft>
                <a:spcPts val="0"/>
              </a:spcAft>
              <a:buNone/>
            </a:pPr>
            <a:r>
              <a:rPr lang="en"/>
              <a:t>M. Faizin A. 		/ 140810160032</a:t>
            </a:r>
            <a:endParaRPr/>
          </a:p>
          <a:p>
            <a:pPr indent="0" lvl="0" marL="0" rtl="0" algn="l">
              <a:spcBef>
                <a:spcPts val="0"/>
              </a:spcBef>
              <a:spcAft>
                <a:spcPts val="0"/>
              </a:spcAft>
              <a:buNone/>
            </a:pPr>
            <a:r>
              <a:rPr lang="en"/>
              <a:t>Satrio Sadrakh 	/ 140810160038</a:t>
            </a:r>
            <a:endParaRPr/>
          </a:p>
        </p:txBody>
      </p:sp>
      <p:cxnSp>
        <p:nvCxnSpPr>
          <p:cNvPr id="124" name="Google Shape;124;p27"/>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6"/>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176" name="Google Shape;176;p36"/>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1</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1</a:t>
            </a:r>
            <a:endParaRPr b="1" sz="24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7"/>
          <p:cNvPicPr preferRelativeResize="0"/>
          <p:nvPr/>
        </p:nvPicPr>
        <p:blipFill>
          <a:blip r:embed="rId3">
            <a:alphaModFix/>
          </a:blip>
          <a:stretch>
            <a:fillRect/>
          </a:stretch>
        </p:blipFill>
        <p:spPr>
          <a:xfrm>
            <a:off x="152400" y="152400"/>
            <a:ext cx="8951976" cy="3682307"/>
          </a:xfrm>
          <a:prstGeom prst="rect">
            <a:avLst/>
          </a:prstGeom>
          <a:noFill/>
          <a:ln>
            <a:noFill/>
          </a:ln>
        </p:spPr>
      </p:pic>
      <p:sp>
        <p:nvSpPr>
          <p:cNvPr id="182" name="Google Shape;182;p37"/>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1</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2</a:t>
            </a:r>
            <a:endParaRPr b="1" sz="24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8"/>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188" name="Google Shape;188;p38"/>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1</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3</a:t>
            </a:r>
            <a:endParaRPr b="1" sz="24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9"/>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1</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4</a:t>
            </a:r>
            <a:endParaRPr b="1" sz="2400">
              <a:latin typeface="Proxima Nova"/>
              <a:ea typeface="Proxima Nova"/>
              <a:cs typeface="Proxima Nova"/>
              <a:sym typeface="Proxima Nova"/>
            </a:endParaRPr>
          </a:p>
        </p:txBody>
      </p:sp>
      <p:pic>
        <p:nvPicPr>
          <p:cNvPr id="194" name="Google Shape;194;p39"/>
          <p:cNvPicPr preferRelativeResize="0"/>
          <p:nvPr/>
        </p:nvPicPr>
        <p:blipFill>
          <a:blip r:embed="rId3">
            <a:alphaModFix/>
          </a:blip>
          <a:stretch>
            <a:fillRect/>
          </a:stretch>
        </p:blipFill>
        <p:spPr>
          <a:xfrm>
            <a:off x="152400" y="152400"/>
            <a:ext cx="8878407" cy="365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40"/>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00" name="Google Shape;200;p40"/>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1</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5</a:t>
            </a:r>
            <a:endParaRPr b="1" sz="24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1"/>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06" name="Google Shape;206;p41"/>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2</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1</a:t>
            </a:r>
            <a:endParaRPr b="1" sz="24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42"/>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12" name="Google Shape;212;p42"/>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2</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2</a:t>
            </a:r>
            <a:endParaRPr b="1" sz="24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43"/>
          <p:cNvPicPr preferRelativeResize="0"/>
          <p:nvPr/>
        </p:nvPicPr>
        <p:blipFill>
          <a:blip r:embed="rId3">
            <a:alphaModFix/>
          </a:blip>
          <a:stretch>
            <a:fillRect/>
          </a:stretch>
        </p:blipFill>
        <p:spPr>
          <a:xfrm>
            <a:off x="152400" y="152400"/>
            <a:ext cx="8923937" cy="3657600"/>
          </a:xfrm>
          <a:prstGeom prst="rect">
            <a:avLst/>
          </a:prstGeom>
          <a:noFill/>
          <a:ln>
            <a:noFill/>
          </a:ln>
        </p:spPr>
      </p:pic>
      <p:sp>
        <p:nvSpPr>
          <p:cNvPr id="218" name="Google Shape;218;p43"/>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2</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3</a:t>
            </a:r>
            <a:endParaRPr b="1" sz="24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44"/>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24" name="Google Shape;224;p44"/>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2</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4</a:t>
            </a:r>
            <a:endParaRPr b="1" sz="24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45"/>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30" name="Google Shape;230;p45"/>
          <p:cNvSpPr txBox="1"/>
          <p:nvPr/>
        </p:nvSpPr>
        <p:spPr>
          <a:xfrm>
            <a:off x="145025" y="41132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2</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Proses </a:t>
            </a:r>
            <a:r>
              <a:rPr b="1" lang="en" sz="2400">
                <a:latin typeface="Proxima Nova"/>
                <a:ea typeface="Proxima Nova"/>
                <a:cs typeface="Proxima Nova"/>
                <a:sym typeface="Proxima Nova"/>
              </a:rPr>
              <a:t>5</a:t>
            </a:r>
            <a:endParaRPr b="1" sz="24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66FF"/>
                </a:solidFill>
                <a:latin typeface="Arial"/>
                <a:ea typeface="Arial"/>
                <a:cs typeface="Arial"/>
                <a:sym typeface="Arial"/>
              </a:rPr>
              <a:t>Shortest Path Problem</a:t>
            </a:r>
            <a:endParaRPr sz="3600"/>
          </a:p>
        </p:txBody>
      </p:sp>
      <p:sp>
        <p:nvSpPr>
          <p:cNvPr id="130" name="Google Shape;130;p2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Arial"/>
              <a:buChar char="❖"/>
            </a:pPr>
            <a:r>
              <a:rPr lang="en" sz="2400">
                <a:solidFill>
                  <a:srgbClr val="0066FF"/>
                </a:solidFill>
                <a:latin typeface="Arial"/>
                <a:ea typeface="Arial"/>
                <a:cs typeface="Arial"/>
                <a:sym typeface="Arial"/>
              </a:rPr>
              <a:t>Weighted path length (cost):</a:t>
            </a:r>
            <a:endParaRPr sz="2400">
              <a:solidFill>
                <a:srgbClr val="000000"/>
              </a:solidFill>
              <a:latin typeface="Arial"/>
              <a:ea typeface="Arial"/>
              <a:cs typeface="Arial"/>
              <a:sym typeface="Arial"/>
            </a:endParaRPr>
          </a:p>
          <a:p>
            <a:pPr indent="0" lvl="0" marL="457200" rtl="0" algn="l">
              <a:spcBef>
                <a:spcPts val="600"/>
              </a:spcBef>
              <a:spcAft>
                <a:spcPts val="0"/>
              </a:spcAft>
              <a:buNone/>
            </a:pPr>
            <a:r>
              <a:rPr lang="en" sz="2400">
                <a:solidFill>
                  <a:srgbClr val="000000"/>
                </a:solidFill>
                <a:latin typeface="Arial"/>
                <a:ea typeface="Arial"/>
                <a:cs typeface="Arial"/>
                <a:sym typeface="Arial"/>
              </a:rPr>
              <a:t>Jumlah bobot dari semua tautan di jalur.</a:t>
            </a:r>
            <a:endParaRPr sz="2400">
              <a:solidFill>
                <a:srgbClr val="000000"/>
              </a:solidFill>
              <a:latin typeface="Arial"/>
              <a:ea typeface="Arial"/>
              <a:cs typeface="Arial"/>
              <a:sym typeface="Arial"/>
            </a:endParaRPr>
          </a:p>
          <a:p>
            <a:pPr indent="-381000" lvl="0" marL="457200" rtl="0" algn="l">
              <a:spcBef>
                <a:spcPts val="600"/>
              </a:spcBef>
              <a:spcAft>
                <a:spcPts val="0"/>
              </a:spcAft>
              <a:buClr>
                <a:srgbClr val="000000"/>
              </a:buClr>
              <a:buSzPts val="2400"/>
              <a:buFont typeface="Arial"/>
              <a:buChar char="❖"/>
            </a:pPr>
            <a:r>
              <a:rPr lang="en" sz="2400">
                <a:solidFill>
                  <a:srgbClr val="0066FF"/>
                </a:solidFill>
                <a:latin typeface="Arial"/>
                <a:ea typeface="Arial"/>
                <a:cs typeface="Arial"/>
                <a:sym typeface="Arial"/>
              </a:rPr>
              <a:t>The single-source shortest path problem:</a:t>
            </a:r>
            <a:endParaRPr sz="2400">
              <a:solidFill>
                <a:srgbClr val="000000"/>
              </a:solidFill>
              <a:latin typeface="Arial"/>
              <a:ea typeface="Arial"/>
              <a:cs typeface="Arial"/>
              <a:sym typeface="Arial"/>
            </a:endParaRPr>
          </a:p>
          <a:p>
            <a:pPr indent="0" lvl="0" marL="457200" rtl="0" algn="l">
              <a:spcBef>
                <a:spcPts val="600"/>
              </a:spcBef>
              <a:spcAft>
                <a:spcPts val="0"/>
              </a:spcAft>
              <a:buNone/>
            </a:pPr>
            <a:r>
              <a:rPr lang="en" sz="2400">
                <a:solidFill>
                  <a:srgbClr val="000000"/>
                </a:solidFill>
                <a:latin typeface="Arial"/>
                <a:ea typeface="Arial"/>
                <a:cs typeface="Arial"/>
                <a:sym typeface="Arial"/>
              </a:rPr>
              <a:t>Diberikan grafik berbobot G dan sebuah sumber (vertex) S, menemukan jalur terpendek (biaya minimum) dari S ke setiap simpul lainnya di G.</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46"/>
          <p:cNvPicPr preferRelativeResize="0"/>
          <p:nvPr/>
        </p:nvPicPr>
        <p:blipFill>
          <a:blip r:embed="rId3">
            <a:alphaModFix/>
          </a:blip>
          <a:stretch>
            <a:fillRect/>
          </a:stretch>
        </p:blipFill>
        <p:spPr>
          <a:xfrm>
            <a:off x="152400" y="152400"/>
            <a:ext cx="8878407" cy="3657600"/>
          </a:xfrm>
          <a:prstGeom prst="rect">
            <a:avLst/>
          </a:prstGeom>
          <a:noFill/>
          <a:ln>
            <a:noFill/>
          </a:ln>
        </p:spPr>
      </p:pic>
      <p:sp>
        <p:nvSpPr>
          <p:cNvPr id="236" name="Google Shape;236;p46"/>
          <p:cNvSpPr txBox="1"/>
          <p:nvPr/>
        </p:nvSpPr>
        <p:spPr>
          <a:xfrm>
            <a:off x="145025" y="4113250"/>
            <a:ext cx="820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Iterasi 3-4</a:t>
            </a:r>
            <a:endParaRPr b="1"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(S,A), (S,C), (A,D), (B,A), (C,A), (C,B), (C,D), (D,S), (D,B)</a:t>
            </a:r>
            <a:endParaRPr sz="24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7"/>
          <p:cNvSpPr txBox="1"/>
          <p:nvPr/>
        </p:nvSpPr>
        <p:spPr>
          <a:xfrm>
            <a:off x="152400" y="4049975"/>
            <a:ext cx="73458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Hasil program</a:t>
            </a:r>
            <a:endParaRPr b="1" sz="3600">
              <a:latin typeface="Proxima Nova"/>
              <a:ea typeface="Proxima Nova"/>
              <a:cs typeface="Proxima Nova"/>
              <a:sym typeface="Proxima Nova"/>
            </a:endParaRPr>
          </a:p>
        </p:txBody>
      </p:sp>
      <p:pic>
        <p:nvPicPr>
          <p:cNvPr id="242" name="Google Shape;242;p47"/>
          <p:cNvPicPr preferRelativeResize="0"/>
          <p:nvPr/>
        </p:nvPicPr>
        <p:blipFill>
          <a:blip r:embed="rId3">
            <a:alphaModFix/>
          </a:blip>
          <a:stretch>
            <a:fillRect/>
          </a:stretch>
        </p:blipFill>
        <p:spPr>
          <a:xfrm>
            <a:off x="152400" y="323850"/>
            <a:ext cx="4546375" cy="237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8"/>
          <p:cNvSpPr txBox="1"/>
          <p:nvPr>
            <p:ph type="title"/>
          </p:nvPr>
        </p:nvSpPr>
        <p:spPr>
          <a:xfrm>
            <a:off x="324475" y="148225"/>
            <a:ext cx="35595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Kapan dipakai?</a:t>
            </a:r>
            <a:endParaRPr/>
          </a:p>
        </p:txBody>
      </p:sp>
      <p:sp>
        <p:nvSpPr>
          <p:cNvPr id="248" name="Google Shape;248;p48"/>
          <p:cNvSpPr txBox="1"/>
          <p:nvPr>
            <p:ph idx="1" type="body"/>
          </p:nvPr>
        </p:nvSpPr>
        <p:spPr>
          <a:xfrm>
            <a:off x="324475" y="1920450"/>
            <a:ext cx="8494800" cy="27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Bellman-Ford adalah algoritma untuk menghitung jalur terpendek. Kerjanya agak mirip dengan algoritma jalur terpendek Dijkstra. Perbedaannya, algoritma Bellman-Ford dapat mengerjakan bila ada bobot negatif dan dapat mengecek bila suatu graf merupakan </a:t>
            </a:r>
            <a:r>
              <a:rPr i="1" lang="en">
                <a:solidFill>
                  <a:srgbClr val="000000"/>
                </a:solidFill>
              </a:rPr>
              <a:t>negative cycle</a:t>
            </a:r>
            <a:r>
              <a:rPr lang="en">
                <a:solidFill>
                  <a:srgbClr val="000000"/>
                </a:solidFill>
              </a:rPr>
              <a:t>.</a:t>
            </a:r>
            <a:endParaRPr>
              <a:solidFill>
                <a:srgbClr val="000000"/>
              </a:solidFill>
            </a:endParaRPr>
          </a:p>
          <a:p>
            <a:pPr indent="0" lvl="0" marL="0" rtl="0" algn="l">
              <a:spcBef>
                <a:spcPts val="1600"/>
              </a:spcBef>
              <a:spcAft>
                <a:spcPts val="0"/>
              </a:spcAft>
              <a:buNone/>
            </a:pPr>
            <a:r>
              <a:rPr lang="en">
                <a:solidFill>
                  <a:srgbClr val="000000"/>
                </a:solidFill>
              </a:rPr>
              <a:t>Namun, waktu pengerjaan algoritma Dijkstra jauh lebih cepat daripada algoritma Bellman-</a:t>
            </a:r>
            <a:r>
              <a:rPr lang="en">
                <a:solidFill>
                  <a:srgbClr val="000000"/>
                </a:solidFill>
              </a:rPr>
              <a:t>F</a:t>
            </a:r>
            <a:r>
              <a:rPr lang="en">
                <a:solidFill>
                  <a:srgbClr val="000000"/>
                </a:solidFill>
              </a:rPr>
              <a:t>ord. Jadi jika diketahui bahwa graph tidak memiliki </a:t>
            </a:r>
            <a:r>
              <a:rPr i="1" lang="en">
                <a:solidFill>
                  <a:srgbClr val="000000"/>
                </a:solidFill>
              </a:rPr>
              <a:t>negative cycle</a:t>
            </a:r>
            <a:r>
              <a:rPr lang="en">
                <a:solidFill>
                  <a:srgbClr val="000000"/>
                </a:solidFill>
              </a:rPr>
              <a:t> dan tidak memiliki berat negatif, algoritma Dijkstra adalah pilihan terbaik.</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2" name="Shape 252"/>
        <p:cNvGrpSpPr/>
        <p:nvPr/>
      </p:nvGrpSpPr>
      <p:grpSpPr>
        <a:xfrm>
          <a:off x="0" y="0"/>
          <a:ext cx="0" cy="0"/>
          <a:chOff x="0" y="0"/>
          <a:chExt cx="0" cy="0"/>
        </a:xfrm>
      </p:grpSpPr>
      <p:sp>
        <p:nvSpPr>
          <p:cNvPr id="253" name="Google Shape;253;p4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Single</a:t>
            </a:r>
            <a:r>
              <a:rPr b="1" lang="en" sz="4400"/>
              <a:t> Source Shortest Paths Directed Acyclic Graphs</a:t>
            </a:r>
            <a:r>
              <a:rPr lang="en" sz="4400"/>
              <a:t>?</a:t>
            </a:r>
            <a:endParaRPr sz="4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7" name="Shape 257"/>
        <p:cNvGrpSpPr/>
        <p:nvPr/>
      </p:nvGrpSpPr>
      <p:grpSpPr>
        <a:xfrm>
          <a:off x="0" y="0"/>
          <a:ext cx="0" cy="0"/>
          <a:chOff x="0" y="0"/>
          <a:chExt cx="0" cy="0"/>
        </a:xfrm>
      </p:grpSpPr>
      <p:sp>
        <p:nvSpPr>
          <p:cNvPr id="258" name="Google Shape;25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Directed Acyclic Graph (DAG)</a:t>
            </a:r>
            <a:endParaRPr sz="3600"/>
          </a:p>
        </p:txBody>
      </p:sp>
      <p:sp>
        <p:nvSpPr>
          <p:cNvPr id="259" name="Google Shape;259;p5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Kita dapat menghitung jarak terpendek satu sumber (</a:t>
            </a:r>
            <a:r>
              <a:rPr i="1" lang="en" sz="2400">
                <a:solidFill>
                  <a:srgbClr val="000000"/>
                </a:solidFill>
                <a:latin typeface="Arial"/>
                <a:ea typeface="Arial"/>
                <a:cs typeface="Arial"/>
                <a:sym typeface="Arial"/>
              </a:rPr>
              <a:t>single source shortest distance</a:t>
            </a:r>
            <a:r>
              <a:rPr lang="en" sz="2400">
                <a:solidFill>
                  <a:srgbClr val="000000"/>
                </a:solidFill>
                <a:latin typeface="Arial"/>
                <a:ea typeface="Arial"/>
                <a:cs typeface="Arial"/>
                <a:sym typeface="Arial"/>
              </a:rPr>
              <a:t>) </a:t>
            </a:r>
            <a:r>
              <a:rPr lang="en" sz="2400">
                <a:solidFill>
                  <a:srgbClr val="000000"/>
                </a:solidFill>
                <a:latin typeface="Arial"/>
                <a:ea typeface="Arial"/>
                <a:cs typeface="Arial"/>
                <a:sym typeface="Arial"/>
              </a:rPr>
              <a:t>dalam waktu O (V + E) untuk DAG</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latin typeface="Arial"/>
                <a:ea typeface="Arial"/>
                <a:cs typeface="Arial"/>
                <a:sym typeface="Arial"/>
              </a:rPr>
              <a:t>Idenya adalah untuk menggunakan </a:t>
            </a:r>
            <a:r>
              <a:rPr lang="en" sz="2400">
                <a:solidFill>
                  <a:srgbClr val="000000"/>
                </a:solidFill>
                <a:latin typeface="Arial"/>
                <a:ea typeface="Arial"/>
                <a:cs typeface="Arial"/>
                <a:sym typeface="Arial"/>
              </a:rPr>
              <a:t>Topological Sorting</a:t>
            </a:r>
            <a:r>
              <a:rPr lang="en"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1600"/>
              </a:spcAft>
              <a:buNone/>
            </a:pPr>
            <a:r>
              <a:t/>
            </a:r>
            <a:endParaRPr sz="2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3" name="Shape 263"/>
        <p:cNvGrpSpPr/>
        <p:nvPr/>
      </p:nvGrpSpPr>
      <p:grpSpPr>
        <a:xfrm>
          <a:off x="0" y="0"/>
          <a:ext cx="0" cy="0"/>
          <a:chOff x="0" y="0"/>
          <a:chExt cx="0" cy="0"/>
        </a:xfrm>
      </p:grpSpPr>
      <p:sp>
        <p:nvSpPr>
          <p:cNvPr id="264" name="Google Shape;26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Directed Acyclic Graph (DAG)</a:t>
            </a:r>
            <a:endParaRPr sz="3600"/>
          </a:p>
          <a:p>
            <a:pPr indent="0" lvl="0" marL="0" rtl="0" algn="l">
              <a:spcBef>
                <a:spcPts val="0"/>
              </a:spcBef>
              <a:spcAft>
                <a:spcPts val="0"/>
              </a:spcAft>
              <a:buNone/>
            </a:pPr>
            <a:r>
              <a:t/>
            </a:r>
            <a:endParaRPr/>
          </a:p>
        </p:txBody>
      </p:sp>
      <p:sp>
        <p:nvSpPr>
          <p:cNvPr id="265" name="Google Shape;26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SSSP DAG mempunyai kelebihan dari algoritma SSSP yang lainnya yaitu dapat mempunyai weight negatif serta proses yang lebih cepat</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latin typeface="Arial"/>
                <a:ea typeface="Arial"/>
                <a:cs typeface="Arial"/>
                <a:sym typeface="Arial"/>
              </a:rPr>
              <a:t>Namun kekurangan nya yaitu untuk menggunakan Algoritma ini Graph yang digunakan tidak boleh ada cycles/siklus yang berulang</a:t>
            </a: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9" name="Shape 269"/>
        <p:cNvGrpSpPr/>
        <p:nvPr/>
      </p:nvGrpSpPr>
      <p:grpSpPr>
        <a:xfrm>
          <a:off x="0" y="0"/>
          <a:ext cx="0" cy="0"/>
          <a:chOff x="0" y="0"/>
          <a:chExt cx="0" cy="0"/>
        </a:xfrm>
      </p:grpSpPr>
      <p:sp>
        <p:nvSpPr>
          <p:cNvPr id="270" name="Google Shape;27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Directed Acyclic Graph (DAG)</a:t>
            </a:r>
            <a:endParaRPr sz="3600"/>
          </a:p>
        </p:txBody>
      </p:sp>
      <p:sp>
        <p:nvSpPr>
          <p:cNvPr id="271" name="Google Shape;271;p5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Pertama inisialisasi jarak ke semua titik sebagai tak hingga, dan jarak ke pusat 0.</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latin typeface="Arial"/>
                <a:ea typeface="Arial"/>
                <a:cs typeface="Arial"/>
                <a:sym typeface="Arial"/>
              </a:rPr>
              <a:t>Kemudian graph di sortir secara Topologis (Topological Sorting) </a:t>
            </a:r>
            <a:endParaRPr sz="2400">
              <a:solidFill>
                <a:srgbClr val="000000"/>
              </a:solidFill>
              <a:latin typeface="Arial"/>
              <a:ea typeface="Arial"/>
              <a:cs typeface="Arial"/>
              <a:sym typeface="Arial"/>
            </a:endParaRPr>
          </a:p>
          <a:p>
            <a:pPr indent="0" lvl="0" marL="0" rtl="0" algn="l">
              <a:spcBef>
                <a:spcPts val="0"/>
              </a:spcBef>
              <a:spcAft>
                <a:spcPts val="1600"/>
              </a:spcAft>
              <a:buNone/>
            </a:pPr>
            <a:r>
              <a:t/>
            </a:r>
            <a:endParaRPr sz="2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 name="Shape 275"/>
        <p:cNvGrpSpPr/>
        <p:nvPr/>
      </p:nvGrpSpPr>
      <p:grpSpPr>
        <a:xfrm>
          <a:off x="0" y="0"/>
          <a:ext cx="0" cy="0"/>
          <a:chOff x="0" y="0"/>
          <a:chExt cx="0" cy="0"/>
        </a:xfrm>
      </p:grpSpPr>
      <p:sp>
        <p:nvSpPr>
          <p:cNvPr id="276" name="Google Shape;27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Directed Acyclic Graph (DAG)</a:t>
            </a:r>
            <a:endParaRPr sz="3600"/>
          </a:p>
        </p:txBody>
      </p:sp>
      <p:sp>
        <p:nvSpPr>
          <p:cNvPr id="277" name="Google Shape;277;p53"/>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Penyortiran topologis suatu grafik merepresentasikan urutan linear dari grafik (Lihat di bawah, gambar (b) adalah representasi linear dari gambar (a)). Setelah kita memiliki urutan topologi (atau representasi linear), kita satu per satu memproses semua simpul dalam urutan topologis.</a:t>
            </a:r>
            <a:endParaRPr sz="2400">
              <a:solidFill>
                <a:srgbClr val="0066FF"/>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66FF"/>
                </a:solidFill>
                <a:latin typeface="Arial"/>
                <a:ea typeface="Arial"/>
                <a:cs typeface="Arial"/>
                <a:sym typeface="Arial"/>
              </a:rPr>
              <a:t>For every vertex being processed, we update distances of its adjacent using distance of current vertex.</a:t>
            </a:r>
            <a:endParaRPr sz="2400">
              <a:solidFill>
                <a:srgbClr val="0066FF"/>
              </a:solidFill>
              <a:latin typeface="Arial"/>
              <a:ea typeface="Arial"/>
              <a:cs typeface="Arial"/>
              <a:sym typeface="Arial"/>
            </a:endParaRPr>
          </a:p>
          <a:p>
            <a:pPr indent="0" lvl="0" marL="0" rtl="0" algn="l">
              <a:spcBef>
                <a:spcPts val="0"/>
              </a:spcBef>
              <a:spcAft>
                <a:spcPts val="1600"/>
              </a:spcAft>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1" name="Shape 281"/>
        <p:cNvGrpSpPr/>
        <p:nvPr/>
      </p:nvGrpSpPr>
      <p:grpSpPr>
        <a:xfrm>
          <a:off x="0" y="0"/>
          <a:ext cx="0" cy="0"/>
          <a:chOff x="0" y="0"/>
          <a:chExt cx="0" cy="0"/>
        </a:xfrm>
      </p:grpSpPr>
      <p:sp>
        <p:nvSpPr>
          <p:cNvPr id="282" name="Google Shape;28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Directed Acyclic Graph (DAG)</a:t>
            </a:r>
            <a:endParaRPr sz="3600"/>
          </a:p>
        </p:txBody>
      </p:sp>
      <p:sp>
        <p:nvSpPr>
          <p:cNvPr id="283" name="Google Shape;283;p5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Untuk setiap simpul/vertex yang sedang diproses, diperbarui jarak yang berdekatan menggunakan jarak dari simpul saat ini.</a:t>
            </a:r>
            <a:endParaRPr sz="2400">
              <a:solidFill>
                <a:srgbClr val="0066FF"/>
              </a:solidFill>
              <a:latin typeface="Arial"/>
              <a:ea typeface="Arial"/>
              <a:cs typeface="Arial"/>
              <a:sym typeface="Arial"/>
            </a:endParaRPr>
          </a:p>
          <a:p>
            <a:pPr indent="0" lvl="0" marL="0" rtl="0" algn="l">
              <a:spcBef>
                <a:spcPts val="0"/>
              </a:spcBef>
              <a:spcAft>
                <a:spcPts val="1600"/>
              </a:spcAft>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7" name="Shape 287"/>
        <p:cNvGrpSpPr/>
        <p:nvPr/>
      </p:nvGrpSpPr>
      <p:grpSpPr>
        <a:xfrm>
          <a:off x="0" y="0"/>
          <a:ext cx="0" cy="0"/>
          <a:chOff x="0" y="0"/>
          <a:chExt cx="0" cy="0"/>
        </a:xfrm>
      </p:grpSpPr>
      <p:sp>
        <p:nvSpPr>
          <p:cNvPr id="288" name="Google Shape;288;p55"/>
          <p:cNvSpPr txBox="1"/>
          <p:nvPr>
            <p:ph idx="1" type="body"/>
          </p:nvPr>
        </p:nvSpPr>
        <p:spPr>
          <a:xfrm>
            <a:off x="311700" y="3898600"/>
            <a:ext cx="8520600" cy="67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lphaLcPeriod"/>
            </a:pPr>
            <a:r>
              <a:rPr lang="en" sz="2400"/>
              <a:t>Diberikan sebuah </a:t>
            </a:r>
            <a:r>
              <a:rPr i="1" lang="en" sz="2400"/>
              <a:t>graph</a:t>
            </a:r>
            <a:r>
              <a:rPr lang="en" sz="2400"/>
              <a:t> DAG</a:t>
            </a:r>
            <a:endParaRPr sz="2400"/>
          </a:p>
          <a:p>
            <a:pPr indent="-381000" lvl="0" marL="457200" rtl="0" algn="l">
              <a:spcBef>
                <a:spcPts val="0"/>
              </a:spcBef>
              <a:spcAft>
                <a:spcPts val="0"/>
              </a:spcAft>
              <a:buSzPts val="2400"/>
              <a:buAutoNum type="alphaLcPeriod"/>
            </a:pPr>
            <a:r>
              <a:rPr lang="en" sz="2400"/>
              <a:t>Setelah Topological sorting</a:t>
            </a:r>
            <a:endParaRPr sz="2400"/>
          </a:p>
        </p:txBody>
      </p:sp>
      <p:pic>
        <p:nvPicPr>
          <p:cNvPr id="289" name="Google Shape;289;p55"/>
          <p:cNvPicPr preferRelativeResize="0"/>
          <p:nvPr/>
        </p:nvPicPr>
        <p:blipFill>
          <a:blip r:embed="rId3">
            <a:alphaModFix/>
          </a:blip>
          <a:stretch>
            <a:fillRect/>
          </a:stretch>
        </p:blipFill>
        <p:spPr>
          <a:xfrm>
            <a:off x="656875" y="445025"/>
            <a:ext cx="8175426" cy="29491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Algoritma </a:t>
            </a:r>
            <a:r>
              <a:rPr b="1" lang="en" sz="4400"/>
              <a:t>Bellman-Ford</a:t>
            </a:r>
            <a:r>
              <a:rPr lang="en" sz="4400"/>
              <a:t>?</a:t>
            </a:r>
            <a:endParaRPr sz="4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3" name="Shape 293"/>
        <p:cNvGrpSpPr/>
        <p:nvPr/>
      </p:nvGrpSpPr>
      <p:grpSpPr>
        <a:xfrm>
          <a:off x="0" y="0"/>
          <a:ext cx="0" cy="0"/>
          <a:chOff x="0" y="0"/>
          <a:chExt cx="0" cy="0"/>
        </a:xfrm>
      </p:grpSpPr>
      <p:sp>
        <p:nvSpPr>
          <p:cNvPr id="294" name="Google Shape;294;p56"/>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 correspond to 6 iterations. A newly red </a:t>
            </a:r>
            <a:r>
              <a:rPr lang="en"/>
              <a:t>circle</a:t>
            </a:r>
            <a:r>
              <a:rPr lang="en"/>
              <a:t>(node) in each iteration is the node u in the iteration.</a:t>
            </a:r>
            <a:endParaRPr/>
          </a:p>
        </p:txBody>
      </p:sp>
      <p:pic>
        <p:nvPicPr>
          <p:cNvPr id="295" name="Google Shape;295;p56"/>
          <p:cNvPicPr preferRelativeResize="0"/>
          <p:nvPr/>
        </p:nvPicPr>
        <p:blipFill rotWithShape="1">
          <a:blip r:embed="rId3">
            <a:alphaModFix/>
          </a:blip>
          <a:srcRect b="69324" l="0" r="54689" t="0"/>
          <a:stretch/>
        </p:blipFill>
        <p:spPr>
          <a:xfrm>
            <a:off x="838075" y="471750"/>
            <a:ext cx="7478500" cy="3462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9" name="Shape 299"/>
        <p:cNvGrpSpPr/>
        <p:nvPr/>
      </p:nvGrpSpPr>
      <p:grpSpPr>
        <a:xfrm>
          <a:off x="0" y="0"/>
          <a:ext cx="0" cy="0"/>
          <a:chOff x="0" y="0"/>
          <a:chExt cx="0" cy="0"/>
        </a:xfrm>
      </p:grpSpPr>
      <p:sp>
        <p:nvSpPr>
          <p:cNvPr id="300" name="Google Shape;300;p57"/>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 correspond to 6 iterations. A newly red circle(node) in each iteration is the node u in the iteration.</a:t>
            </a:r>
            <a:endParaRPr/>
          </a:p>
        </p:txBody>
      </p:sp>
      <p:pic>
        <p:nvPicPr>
          <p:cNvPr id="301" name="Google Shape;301;p57"/>
          <p:cNvPicPr preferRelativeResize="0"/>
          <p:nvPr/>
        </p:nvPicPr>
        <p:blipFill rotWithShape="1">
          <a:blip r:embed="rId3">
            <a:alphaModFix/>
          </a:blip>
          <a:srcRect b="69324" l="55873" r="0" t="0"/>
          <a:stretch/>
        </p:blipFill>
        <p:spPr>
          <a:xfrm>
            <a:off x="1059200" y="237375"/>
            <a:ext cx="7291025" cy="346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5" name="Shape 305"/>
        <p:cNvGrpSpPr/>
        <p:nvPr/>
      </p:nvGrpSpPr>
      <p:grpSpPr>
        <a:xfrm>
          <a:off x="0" y="0"/>
          <a:ext cx="0" cy="0"/>
          <a:chOff x="0" y="0"/>
          <a:chExt cx="0" cy="0"/>
        </a:xfrm>
      </p:grpSpPr>
      <p:sp>
        <p:nvSpPr>
          <p:cNvPr id="306" name="Google Shape;306;p58"/>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 correspond to 6 iterations. A newly red circle(node) in each iteration is the node u in the iteration.</a:t>
            </a:r>
            <a:endParaRPr/>
          </a:p>
        </p:txBody>
      </p:sp>
      <p:pic>
        <p:nvPicPr>
          <p:cNvPr id="307" name="Google Shape;307;p58"/>
          <p:cNvPicPr preferRelativeResize="0"/>
          <p:nvPr/>
        </p:nvPicPr>
        <p:blipFill rotWithShape="1">
          <a:blip r:embed="rId3">
            <a:alphaModFix/>
          </a:blip>
          <a:srcRect b="41426" l="0" r="56799" t="32153"/>
          <a:stretch/>
        </p:blipFill>
        <p:spPr>
          <a:xfrm>
            <a:off x="992500" y="524425"/>
            <a:ext cx="7305976" cy="3055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1" name="Shape 311"/>
        <p:cNvGrpSpPr/>
        <p:nvPr/>
      </p:nvGrpSpPr>
      <p:grpSpPr>
        <a:xfrm>
          <a:off x="0" y="0"/>
          <a:ext cx="0" cy="0"/>
          <a:chOff x="0" y="0"/>
          <a:chExt cx="0" cy="0"/>
        </a:xfrm>
      </p:grpSpPr>
      <p:sp>
        <p:nvSpPr>
          <p:cNvPr id="312" name="Google Shape;312;p59"/>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 correspond to 6 iterations. A newly red circle(node) in each iteration is the node u in the iteration.</a:t>
            </a:r>
            <a:endParaRPr/>
          </a:p>
        </p:txBody>
      </p:sp>
      <p:pic>
        <p:nvPicPr>
          <p:cNvPr id="313" name="Google Shape;313;p59"/>
          <p:cNvPicPr preferRelativeResize="0"/>
          <p:nvPr/>
        </p:nvPicPr>
        <p:blipFill rotWithShape="1">
          <a:blip r:embed="rId3">
            <a:alphaModFix/>
          </a:blip>
          <a:srcRect b="39864" l="55991" r="0" t="32152"/>
          <a:stretch/>
        </p:blipFill>
        <p:spPr>
          <a:xfrm>
            <a:off x="1047572" y="306600"/>
            <a:ext cx="7339302" cy="3191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7" name="Shape 317"/>
        <p:cNvGrpSpPr/>
        <p:nvPr/>
      </p:nvGrpSpPr>
      <p:grpSpPr>
        <a:xfrm>
          <a:off x="0" y="0"/>
          <a:ext cx="0" cy="0"/>
          <a:chOff x="0" y="0"/>
          <a:chExt cx="0" cy="0"/>
        </a:xfrm>
      </p:grpSpPr>
      <p:sp>
        <p:nvSpPr>
          <p:cNvPr id="318" name="Google Shape;318;p60"/>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 correspond to 6 iterations. A newly red circle(node) in each iteration is the node u in the iteration.</a:t>
            </a:r>
            <a:endParaRPr/>
          </a:p>
        </p:txBody>
      </p:sp>
      <p:pic>
        <p:nvPicPr>
          <p:cNvPr id="319" name="Google Shape;319;p60"/>
          <p:cNvPicPr preferRelativeResize="0"/>
          <p:nvPr/>
        </p:nvPicPr>
        <p:blipFill rotWithShape="1">
          <a:blip r:embed="rId3">
            <a:alphaModFix/>
          </a:blip>
          <a:srcRect b="11877" l="0" r="57923" t="58989"/>
          <a:stretch/>
        </p:blipFill>
        <p:spPr>
          <a:xfrm>
            <a:off x="1221725" y="444750"/>
            <a:ext cx="7109174" cy="3365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3" name="Shape 323"/>
        <p:cNvGrpSpPr/>
        <p:nvPr/>
      </p:nvGrpSpPr>
      <p:grpSpPr>
        <a:xfrm>
          <a:off x="0" y="0"/>
          <a:ext cx="0" cy="0"/>
          <a:chOff x="0" y="0"/>
          <a:chExt cx="0" cy="0"/>
        </a:xfrm>
      </p:grpSpPr>
      <p:sp>
        <p:nvSpPr>
          <p:cNvPr id="324" name="Google Shape;324;p61"/>
          <p:cNvSpPr txBox="1"/>
          <p:nvPr>
            <p:ph idx="1" type="body"/>
          </p:nvPr>
        </p:nvSpPr>
        <p:spPr>
          <a:xfrm>
            <a:off x="311700" y="399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Values in (H) are the final lengths of the shortest paths from s</a:t>
            </a:r>
            <a:endParaRPr/>
          </a:p>
        </p:txBody>
      </p:sp>
      <p:pic>
        <p:nvPicPr>
          <p:cNvPr id="325" name="Google Shape;325;p61"/>
          <p:cNvPicPr preferRelativeResize="0"/>
          <p:nvPr/>
        </p:nvPicPr>
        <p:blipFill rotWithShape="1">
          <a:blip r:embed="rId3">
            <a:alphaModFix/>
          </a:blip>
          <a:srcRect b="11878" l="55309" r="0" t="61428"/>
          <a:stretch/>
        </p:blipFill>
        <p:spPr>
          <a:xfrm>
            <a:off x="1144900" y="415400"/>
            <a:ext cx="7541625" cy="3080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9" name="Shape 329"/>
        <p:cNvGrpSpPr/>
        <p:nvPr/>
      </p:nvGrpSpPr>
      <p:grpSpPr>
        <a:xfrm>
          <a:off x="0" y="0"/>
          <a:ext cx="0" cy="0"/>
          <a:chOff x="0" y="0"/>
          <a:chExt cx="0" cy="0"/>
        </a:xfrm>
      </p:grpSpPr>
      <p:sp>
        <p:nvSpPr>
          <p:cNvPr id="330" name="Google Shape;330;p6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Algorithm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34" name="Shape 334"/>
        <p:cNvGrpSpPr/>
        <p:nvPr/>
      </p:nvGrpSpPr>
      <p:grpSpPr>
        <a:xfrm>
          <a:off x="0" y="0"/>
          <a:ext cx="0" cy="0"/>
          <a:chOff x="0" y="0"/>
          <a:chExt cx="0" cy="0"/>
        </a:xfrm>
      </p:grpSpPr>
      <p:sp>
        <p:nvSpPr>
          <p:cNvPr id="335" name="Google Shape;335;p6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The Algorithm</a:t>
            </a:r>
            <a:endParaRPr>
              <a:solidFill>
                <a:srgbClr val="FFFFFF"/>
              </a:solidFill>
            </a:endParaRPr>
          </a:p>
        </p:txBody>
      </p:sp>
      <p:pic>
        <p:nvPicPr>
          <p:cNvPr id="336" name="Google Shape;336;p63"/>
          <p:cNvPicPr preferRelativeResize="0"/>
          <p:nvPr/>
        </p:nvPicPr>
        <p:blipFill>
          <a:blip r:embed="rId3">
            <a:alphaModFix/>
          </a:blip>
          <a:stretch>
            <a:fillRect/>
          </a:stretch>
        </p:blipFill>
        <p:spPr>
          <a:xfrm>
            <a:off x="103100" y="641749"/>
            <a:ext cx="8033650" cy="3864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40" name="Shape 340"/>
        <p:cNvGrpSpPr/>
        <p:nvPr/>
      </p:nvGrpSpPr>
      <p:grpSpPr>
        <a:xfrm>
          <a:off x="0" y="0"/>
          <a:ext cx="0" cy="0"/>
          <a:chOff x="0" y="0"/>
          <a:chExt cx="0" cy="0"/>
        </a:xfrm>
      </p:grpSpPr>
      <p:sp>
        <p:nvSpPr>
          <p:cNvPr id="341" name="Google Shape;341;p6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The Algorithm</a:t>
            </a:r>
            <a:endParaRPr>
              <a:solidFill>
                <a:srgbClr val="FFFFFF"/>
              </a:solidFill>
            </a:endParaRPr>
          </a:p>
        </p:txBody>
      </p:sp>
      <p:pic>
        <p:nvPicPr>
          <p:cNvPr id="342" name="Google Shape;342;p64"/>
          <p:cNvPicPr preferRelativeResize="0"/>
          <p:nvPr/>
        </p:nvPicPr>
        <p:blipFill>
          <a:blip r:embed="rId3">
            <a:alphaModFix/>
          </a:blip>
          <a:stretch>
            <a:fillRect/>
          </a:stretch>
        </p:blipFill>
        <p:spPr>
          <a:xfrm>
            <a:off x="76200" y="415925"/>
            <a:ext cx="6451969" cy="1687899"/>
          </a:xfrm>
          <a:prstGeom prst="rect">
            <a:avLst/>
          </a:prstGeom>
          <a:noFill/>
          <a:ln>
            <a:noFill/>
          </a:ln>
        </p:spPr>
      </p:pic>
      <p:pic>
        <p:nvPicPr>
          <p:cNvPr id="343" name="Google Shape;343;p64"/>
          <p:cNvPicPr preferRelativeResize="0"/>
          <p:nvPr/>
        </p:nvPicPr>
        <p:blipFill>
          <a:blip r:embed="rId4">
            <a:alphaModFix/>
          </a:blip>
          <a:stretch>
            <a:fillRect/>
          </a:stretch>
        </p:blipFill>
        <p:spPr>
          <a:xfrm>
            <a:off x="534656" y="2197041"/>
            <a:ext cx="4874112" cy="1318359"/>
          </a:xfrm>
          <a:prstGeom prst="rect">
            <a:avLst/>
          </a:prstGeom>
          <a:noFill/>
          <a:ln>
            <a:noFill/>
          </a:ln>
        </p:spPr>
      </p:pic>
      <p:pic>
        <p:nvPicPr>
          <p:cNvPr id="344" name="Google Shape;344;p64"/>
          <p:cNvPicPr preferRelativeResize="0"/>
          <p:nvPr/>
        </p:nvPicPr>
        <p:blipFill>
          <a:blip r:embed="rId5">
            <a:alphaModFix/>
          </a:blip>
          <a:stretch>
            <a:fillRect/>
          </a:stretch>
        </p:blipFill>
        <p:spPr>
          <a:xfrm>
            <a:off x="534648" y="3356300"/>
            <a:ext cx="6737574" cy="88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48" name="Shape 348"/>
        <p:cNvGrpSpPr/>
        <p:nvPr/>
      </p:nvGrpSpPr>
      <p:grpSpPr>
        <a:xfrm>
          <a:off x="0" y="0"/>
          <a:ext cx="0" cy="0"/>
          <a:chOff x="0" y="0"/>
          <a:chExt cx="0" cy="0"/>
        </a:xfrm>
      </p:grpSpPr>
      <p:sp>
        <p:nvSpPr>
          <p:cNvPr id="349" name="Google Shape;349;p6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The Algorithm</a:t>
            </a:r>
            <a:endParaRPr>
              <a:solidFill>
                <a:srgbClr val="FFFFFF"/>
              </a:solidFill>
            </a:endParaRPr>
          </a:p>
        </p:txBody>
      </p:sp>
      <p:pic>
        <p:nvPicPr>
          <p:cNvPr id="350" name="Google Shape;350;p65"/>
          <p:cNvPicPr preferRelativeResize="0"/>
          <p:nvPr/>
        </p:nvPicPr>
        <p:blipFill>
          <a:blip r:embed="rId3">
            <a:alphaModFix/>
          </a:blip>
          <a:stretch>
            <a:fillRect/>
          </a:stretch>
        </p:blipFill>
        <p:spPr>
          <a:xfrm>
            <a:off x="76200" y="513600"/>
            <a:ext cx="7019589" cy="432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0"/>
          <p:cNvSpPr txBox="1"/>
          <p:nvPr>
            <p:ph idx="1" type="body"/>
          </p:nvPr>
        </p:nvSpPr>
        <p:spPr>
          <a:xfrm>
            <a:off x="232025" y="985500"/>
            <a:ext cx="8298300" cy="3172500"/>
          </a:xfrm>
          <a:prstGeom prst="rect">
            <a:avLst/>
          </a:prstGeom>
        </p:spPr>
        <p:txBody>
          <a:bodyPr anchorCtr="0" anchor="t" bIns="91425" lIns="91425" spcFirstLastPara="1" rIns="91425" wrap="square" tIns="91425">
            <a:noAutofit/>
          </a:bodyPr>
          <a:lstStyle/>
          <a:p>
            <a:pPr indent="0" lvl="0" marL="457200" rtl="0" algn="just">
              <a:spcBef>
                <a:spcPts val="600"/>
              </a:spcBef>
              <a:spcAft>
                <a:spcPts val="0"/>
              </a:spcAft>
              <a:buNone/>
            </a:pPr>
            <a:r>
              <a:rPr lang="en" sz="2400">
                <a:solidFill>
                  <a:srgbClr val="000000"/>
                </a:solidFill>
                <a:latin typeface="Arial"/>
                <a:ea typeface="Arial"/>
                <a:cs typeface="Arial"/>
                <a:sym typeface="Arial"/>
              </a:rPr>
              <a:t>Algoritma Bellman-Ford menghitung jarak terpendek (dari satu sumber) pada sebuah </a:t>
            </a:r>
            <a:r>
              <a:rPr i="1" lang="en" sz="2400">
                <a:solidFill>
                  <a:srgbClr val="000000"/>
                </a:solidFill>
                <a:latin typeface="Arial"/>
                <a:ea typeface="Arial"/>
                <a:cs typeface="Arial"/>
                <a:sym typeface="Arial"/>
              </a:rPr>
              <a:t>graph</a:t>
            </a:r>
            <a:r>
              <a:rPr lang="en" sz="2400">
                <a:solidFill>
                  <a:srgbClr val="000000"/>
                </a:solidFill>
                <a:latin typeface="Arial"/>
                <a:ea typeface="Arial"/>
                <a:cs typeface="Arial"/>
                <a:sym typeface="Arial"/>
              </a:rPr>
              <a:t> berbobot. Maksudnya dari satu sumber ialah bahwa algoritma Bellman-Ford menghitung semua jarak terpendek yang berawal dari satu titik node. </a:t>
            </a:r>
            <a:endParaRPr sz="2400">
              <a:solidFill>
                <a:srgbClr val="000000"/>
              </a:solidFill>
              <a:latin typeface="Arial"/>
              <a:ea typeface="Arial"/>
              <a:cs typeface="Arial"/>
              <a:sym typeface="Arial"/>
            </a:endParaRPr>
          </a:p>
          <a:p>
            <a:pPr indent="0" lvl="0" marL="457200" rtl="0" algn="just">
              <a:spcBef>
                <a:spcPts val="600"/>
              </a:spcBef>
              <a:spcAft>
                <a:spcPts val="0"/>
              </a:spcAft>
              <a:buNone/>
            </a:pPr>
            <a:r>
              <a:t/>
            </a:r>
            <a:endParaRPr sz="2400">
              <a:solidFill>
                <a:srgbClr val="0066FF"/>
              </a:solidFill>
              <a:latin typeface="Arial"/>
              <a:ea typeface="Arial"/>
              <a:cs typeface="Arial"/>
              <a:sym typeface="Arial"/>
            </a:endParaRPr>
          </a:p>
          <a:p>
            <a:pPr indent="0" lvl="0" marL="0" rtl="0" algn="just">
              <a:spcBef>
                <a:spcPts val="0"/>
              </a:spcBef>
              <a:spcAft>
                <a:spcPts val="1600"/>
              </a:spcAft>
              <a:buNone/>
            </a:pPr>
            <a:r>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4" name="Shape 354"/>
        <p:cNvGrpSpPr/>
        <p:nvPr/>
      </p:nvGrpSpPr>
      <p:grpSpPr>
        <a:xfrm>
          <a:off x="0" y="0"/>
          <a:ext cx="0" cy="0"/>
          <a:chOff x="0" y="0"/>
          <a:chExt cx="0" cy="0"/>
        </a:xfrm>
      </p:grpSpPr>
      <p:sp>
        <p:nvSpPr>
          <p:cNvPr id="355" name="Google Shape;355;p6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Implementasi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59" name="Shape 359"/>
        <p:cNvGrpSpPr/>
        <p:nvPr/>
      </p:nvGrpSpPr>
      <p:grpSpPr>
        <a:xfrm>
          <a:off x="0" y="0"/>
          <a:ext cx="0" cy="0"/>
          <a:chOff x="0" y="0"/>
          <a:chExt cx="0" cy="0"/>
        </a:xfrm>
      </p:grpSpPr>
      <p:sp>
        <p:nvSpPr>
          <p:cNvPr id="360" name="Google Shape;360;p6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Implementation</a:t>
            </a:r>
            <a:endParaRPr>
              <a:solidFill>
                <a:srgbClr val="FFFFFF"/>
              </a:solidFill>
            </a:endParaRPr>
          </a:p>
        </p:txBody>
      </p:sp>
      <p:sp>
        <p:nvSpPr>
          <p:cNvPr id="361" name="Google Shape;361;p67"/>
          <p:cNvSpPr txBox="1"/>
          <p:nvPr/>
        </p:nvSpPr>
        <p:spPr>
          <a:xfrm>
            <a:off x="-25" y="0"/>
            <a:ext cx="9144000" cy="50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880000"/>
                </a:solidFill>
                <a:highlight>
                  <a:srgbClr val="F1F1F1"/>
                </a:highlight>
                <a:latin typeface="Consolas"/>
                <a:ea typeface="Consolas"/>
                <a:cs typeface="Consolas"/>
                <a:sym typeface="Consolas"/>
              </a:rPr>
              <a:t>#include</a:t>
            </a:r>
            <a:r>
              <a:rPr lang="en" sz="1200">
                <a:solidFill>
                  <a:srgbClr val="008800"/>
                </a:solidFill>
                <a:highlight>
                  <a:srgbClr val="F1F1F1"/>
                </a:highlight>
                <a:latin typeface="Consolas"/>
                <a:ea typeface="Consolas"/>
                <a:cs typeface="Consolas"/>
                <a:sym typeface="Consolas"/>
              </a:rPr>
              <a:t>&lt;iostream&gt;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880000"/>
                </a:solidFill>
                <a:highlight>
                  <a:srgbClr val="F1F1F1"/>
                </a:highlight>
                <a:latin typeface="Consolas"/>
                <a:ea typeface="Consolas"/>
                <a:cs typeface="Consolas"/>
                <a:sym typeface="Consolas"/>
              </a:rPr>
              <a:t>#include</a:t>
            </a:r>
            <a:r>
              <a:rPr lang="en" sz="1200">
                <a:solidFill>
                  <a:srgbClr val="008800"/>
                </a:solidFill>
                <a:highlight>
                  <a:srgbClr val="F1F1F1"/>
                </a:highlight>
                <a:latin typeface="Consolas"/>
                <a:ea typeface="Consolas"/>
                <a:cs typeface="Consolas"/>
                <a:sym typeface="Consolas"/>
              </a:rPr>
              <a:t>&lt;stack&gt;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880000"/>
                </a:solidFill>
                <a:highlight>
                  <a:srgbClr val="F1F1F1"/>
                </a:highlight>
                <a:latin typeface="Consolas"/>
                <a:ea typeface="Consolas"/>
                <a:cs typeface="Consolas"/>
                <a:sym typeface="Consolas"/>
              </a:rPr>
              <a:t>#define</a:t>
            </a:r>
            <a:r>
              <a:rPr lang="en" sz="1200">
                <a:highlight>
                  <a:srgbClr val="F1F1F1"/>
                </a:highlight>
                <a:latin typeface="Consolas"/>
                <a:ea typeface="Consolas"/>
                <a:cs typeface="Consolas"/>
                <a:sym typeface="Consolas"/>
              </a:rPr>
              <a:t> NODE </a:t>
            </a:r>
            <a:r>
              <a:rPr lang="en" sz="1200">
                <a:solidFill>
                  <a:srgbClr val="006666"/>
                </a:solidFill>
                <a:highlight>
                  <a:srgbClr val="F1F1F1"/>
                </a:highlight>
                <a:latin typeface="Consolas"/>
                <a:ea typeface="Consolas"/>
                <a:cs typeface="Consolas"/>
                <a:sym typeface="Consolas"/>
              </a:rPr>
              <a:t>6</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880000"/>
                </a:solidFill>
                <a:highlight>
                  <a:srgbClr val="F1F1F1"/>
                </a:highlight>
                <a:latin typeface="Consolas"/>
                <a:ea typeface="Consolas"/>
                <a:cs typeface="Consolas"/>
                <a:sym typeface="Consolas"/>
              </a:rPr>
              <a:t>#define</a:t>
            </a:r>
            <a:r>
              <a:rPr lang="en" sz="1200">
                <a:highlight>
                  <a:srgbClr val="F1F1F1"/>
                </a:highlight>
                <a:latin typeface="Consolas"/>
                <a:ea typeface="Consolas"/>
                <a:cs typeface="Consolas"/>
                <a:sym typeface="Consolas"/>
              </a:rPr>
              <a:t> INF </a:t>
            </a:r>
            <a:r>
              <a:rPr lang="en" sz="1200">
                <a:solidFill>
                  <a:srgbClr val="006666"/>
                </a:solidFill>
                <a:highlight>
                  <a:srgbClr val="F1F1F1"/>
                </a:highlight>
                <a:latin typeface="Consolas"/>
                <a:ea typeface="Consolas"/>
                <a:cs typeface="Consolas"/>
                <a:sym typeface="Consolas"/>
              </a:rPr>
              <a:t>9999</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000088"/>
                </a:solidFill>
                <a:highlight>
                  <a:srgbClr val="F1F1F1"/>
                </a:highlight>
                <a:latin typeface="Consolas"/>
                <a:ea typeface="Consolas"/>
                <a:cs typeface="Consolas"/>
                <a:sym typeface="Consolas"/>
              </a:rPr>
              <a:t>using</a:t>
            </a: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namespace</a:t>
            </a:r>
            <a:r>
              <a:rPr lang="en" sz="1200">
                <a:highlight>
                  <a:srgbClr val="F1F1F1"/>
                </a:highlight>
                <a:latin typeface="Consolas"/>
                <a:ea typeface="Consolas"/>
                <a:cs typeface="Consolas"/>
                <a:sym typeface="Consolas"/>
              </a:rPr>
              <a:t> std</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5</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3</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2</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6</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7</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4</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2</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solidFill>
                  <a:srgbClr val="006666"/>
                </a:solidFill>
                <a:highlight>
                  <a:srgbClr val="F1F1F1"/>
                </a:highlight>
                <a:latin typeface="Consolas"/>
                <a:ea typeface="Consolas"/>
                <a:cs typeface="Consolas"/>
                <a:sym typeface="Consolas"/>
              </a:rPr>
              <a:t>1</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1</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solidFill>
                  <a:srgbClr val="006666"/>
                </a:solidFill>
                <a:highlight>
                  <a:srgbClr val="F1F1F1"/>
                </a:highlight>
                <a:latin typeface="Consolas"/>
                <a:ea typeface="Consolas"/>
                <a:cs typeface="Consolas"/>
                <a:sym typeface="Consolas"/>
              </a:rPr>
              <a:t>2</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000088"/>
                </a:solidFill>
                <a:highlight>
                  <a:srgbClr val="F1F1F1"/>
                </a:highlight>
                <a:latin typeface="Consolas"/>
                <a:ea typeface="Consolas"/>
                <a:cs typeface="Consolas"/>
                <a:sym typeface="Consolas"/>
              </a:rPr>
              <a:t>void</a:t>
            </a:r>
            <a:r>
              <a:rPr lang="en" sz="1200">
                <a:highlight>
                  <a:srgbClr val="F1F1F1"/>
                </a:highlight>
                <a:latin typeface="Consolas"/>
                <a:ea typeface="Consolas"/>
                <a:cs typeface="Consolas"/>
                <a:sym typeface="Consolas"/>
              </a:rPr>
              <a:t> topoSort</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u</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bool</a:t>
            </a:r>
            <a:r>
              <a:rPr lang="en" sz="1200">
                <a:highlight>
                  <a:srgbClr val="F1F1F1"/>
                </a:highlight>
                <a:latin typeface="Consolas"/>
                <a:ea typeface="Consolas"/>
                <a:cs typeface="Consolas"/>
                <a:sym typeface="Consolas"/>
              </a:rPr>
              <a:t> visited</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stack</a:t>
            </a:r>
            <a:r>
              <a:rPr lang="en" sz="1200">
                <a:solidFill>
                  <a:srgbClr val="008800"/>
                </a:solidFill>
                <a:highlight>
                  <a:srgbClr val="F1F1F1"/>
                </a:highlight>
                <a:latin typeface="Consolas"/>
                <a:ea typeface="Consolas"/>
                <a:cs typeface="Consolas"/>
                <a:sym typeface="Consolas"/>
              </a:rPr>
              <a:t>&lt;int&gt;</a:t>
            </a:r>
            <a:r>
              <a:rPr lang="en" sz="1200">
                <a:solidFill>
                  <a:srgbClr val="666600"/>
                </a:solidFill>
                <a:highlight>
                  <a:srgbClr val="F1F1F1"/>
                </a:highlight>
                <a:latin typeface="Consolas"/>
                <a:ea typeface="Consolas"/>
                <a:cs typeface="Consolas"/>
                <a:sym typeface="Consolas"/>
              </a:rPr>
              <a:t>&amp;</a:t>
            </a:r>
            <a:r>
              <a:rPr lang="en" sz="1200">
                <a:highlight>
                  <a:srgbClr val="F1F1F1"/>
                </a:highlight>
                <a:latin typeface="Consolas"/>
                <a:ea typeface="Consolas"/>
                <a:cs typeface="Consolas"/>
                <a:sym typeface="Consolas"/>
              </a:rPr>
              <a:t>stk</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visited</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u</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true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//set as the node v is visited</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v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u</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//for allvertices v adjacent to u</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visited</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topoSort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visited</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stk</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highlight>
                  <a:srgbClr val="F1F1F1"/>
                </a:highlight>
                <a:latin typeface="Consolas"/>
                <a:ea typeface="Consolas"/>
                <a:cs typeface="Consolas"/>
                <a:sym typeface="Consolas"/>
              </a:rPr>
              <a:t>   stk</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push</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u</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//push starting vertex into the stack</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25400" marR="25400" rtl="0" algn="l">
              <a:lnSpc>
                <a:spcPct val="115000"/>
              </a:lnSpc>
              <a:spcBef>
                <a:spcPts val="1100"/>
              </a:spcBef>
              <a:spcAft>
                <a:spcPts val="800"/>
              </a:spcAft>
              <a:buNone/>
            </a:pPr>
            <a:r>
              <a:t/>
            </a:r>
            <a:endParaRPr sz="1200">
              <a:solidFill>
                <a:srgbClr val="666600"/>
              </a:solidFill>
              <a:highlight>
                <a:srgbClr val="F1F1F1"/>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65" name="Shape 365"/>
        <p:cNvGrpSpPr/>
        <p:nvPr/>
      </p:nvGrpSpPr>
      <p:grpSpPr>
        <a:xfrm>
          <a:off x="0" y="0"/>
          <a:ext cx="0" cy="0"/>
          <a:chOff x="0" y="0"/>
          <a:chExt cx="0" cy="0"/>
        </a:xfrm>
      </p:grpSpPr>
      <p:sp>
        <p:nvSpPr>
          <p:cNvPr id="366" name="Google Shape;366;p6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Implementation</a:t>
            </a:r>
            <a:endParaRPr>
              <a:solidFill>
                <a:srgbClr val="FFFFFF"/>
              </a:solidFill>
            </a:endParaRPr>
          </a:p>
        </p:txBody>
      </p:sp>
      <p:sp>
        <p:nvSpPr>
          <p:cNvPr id="367" name="Google Shape;367;p68"/>
          <p:cNvSpPr txBox="1"/>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88"/>
              </a:solidFill>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solidFill>
                  <a:srgbClr val="000088"/>
                </a:solidFill>
                <a:highlight>
                  <a:srgbClr val="F1F1F1"/>
                </a:highlight>
                <a:latin typeface="Consolas"/>
                <a:ea typeface="Consolas"/>
                <a:cs typeface="Consolas"/>
                <a:sym typeface="Consolas"/>
              </a:rPr>
              <a:t>void</a:t>
            </a:r>
            <a:r>
              <a:rPr lang="en" sz="1200">
                <a:highlight>
                  <a:srgbClr val="F1F1F1"/>
                </a:highlight>
                <a:latin typeface="Consolas"/>
                <a:ea typeface="Consolas"/>
                <a:cs typeface="Consolas"/>
                <a:sym typeface="Consolas"/>
              </a:rPr>
              <a:t> shortestPath</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start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stack</a:t>
            </a:r>
            <a:r>
              <a:rPr lang="en" sz="1200">
                <a:solidFill>
                  <a:srgbClr val="008800"/>
                </a:solidFill>
                <a:highlight>
                  <a:srgbClr val="F1F1F1"/>
                </a:highlight>
                <a:latin typeface="Consolas"/>
                <a:ea typeface="Consolas"/>
                <a:cs typeface="Consolas"/>
                <a:sym typeface="Consolas"/>
              </a:rPr>
              <a:t>&lt;int&gt;</a:t>
            </a:r>
            <a:r>
              <a:rPr lang="en" sz="1200">
                <a:highlight>
                  <a:srgbClr val="F1F1F1"/>
                </a:highlight>
                <a:latin typeface="Consolas"/>
                <a:ea typeface="Consolas"/>
                <a:cs typeface="Consolas"/>
                <a:sym typeface="Consolas"/>
              </a:rPr>
              <a:t> stk</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bool</a:t>
            </a:r>
            <a:r>
              <a:rPr lang="en" sz="1200">
                <a:highlight>
                  <a:srgbClr val="F1F1F1"/>
                </a:highlight>
                <a:latin typeface="Consolas"/>
                <a:ea typeface="Consolas"/>
                <a:cs typeface="Consolas"/>
                <a:sym typeface="Consolas"/>
              </a:rPr>
              <a:t> vis</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i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vis</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false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 make all nodes as unvisited at first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i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//perform topological sort for vertices</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vis</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topoSort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vis</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stk</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25400" marR="25400" rtl="0" algn="l">
              <a:lnSpc>
                <a:spcPct val="115000"/>
              </a:lnSpc>
              <a:spcBef>
                <a:spcPts val="1600"/>
              </a:spcBef>
              <a:spcAft>
                <a:spcPts val="800"/>
              </a:spcAft>
              <a:buNone/>
            </a:pPr>
            <a:r>
              <a:t/>
            </a:r>
            <a:endParaRPr sz="1200">
              <a:solidFill>
                <a:srgbClr val="880000"/>
              </a:solidFill>
              <a:highlight>
                <a:srgbClr val="F1F1F1"/>
              </a:highlight>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71" name="Shape 371"/>
        <p:cNvGrpSpPr/>
        <p:nvPr/>
      </p:nvGrpSpPr>
      <p:grpSpPr>
        <a:xfrm>
          <a:off x="0" y="0"/>
          <a:ext cx="0" cy="0"/>
          <a:chOff x="0" y="0"/>
          <a:chExt cx="0" cy="0"/>
        </a:xfrm>
      </p:grpSpPr>
      <p:sp>
        <p:nvSpPr>
          <p:cNvPr id="372" name="Google Shape;372;p6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Implementation</a:t>
            </a:r>
            <a:endParaRPr>
              <a:solidFill>
                <a:srgbClr val="FFFFFF"/>
              </a:solidFill>
            </a:endParaRPr>
          </a:p>
        </p:txBody>
      </p:sp>
      <p:sp>
        <p:nvSpPr>
          <p:cNvPr id="373" name="Google Shape;373;p69"/>
          <p:cNvSpPr txBox="1"/>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i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//initially all distances are infinity</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start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//distance for start vertex is 0</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while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stk</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empty</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880000"/>
                </a:solidFill>
                <a:highlight>
                  <a:srgbClr val="F1F1F1"/>
                </a:highlight>
                <a:latin typeface="Consolas"/>
                <a:ea typeface="Consolas"/>
                <a:cs typeface="Consolas"/>
                <a:sym typeface="Consolas"/>
              </a:rPr>
              <a:t>//when stack contains element, process in topological order</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nextVert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stk</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top</a:t>
            </a:r>
            <a:r>
              <a:rPr lang="en" sz="1200">
                <a:solidFill>
                  <a:srgbClr val="666600"/>
                </a:solidFill>
                <a:highlight>
                  <a:srgbClr val="F1F1F1"/>
                </a:highlight>
                <a:latin typeface="Consolas"/>
                <a:ea typeface="Consolas"/>
                <a:cs typeface="Consolas"/>
                <a:sym typeface="Consolas"/>
              </a:rPr>
              <a:t>(); </a:t>
            </a:r>
            <a:r>
              <a:rPr lang="en" sz="1200">
                <a:highlight>
                  <a:srgbClr val="F1F1F1"/>
                </a:highlight>
                <a:latin typeface="Consolas"/>
                <a:ea typeface="Consolas"/>
                <a:cs typeface="Consolas"/>
                <a:sym typeface="Consolas"/>
              </a:rPr>
              <a:t>stk</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pop</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v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&amp;&amp;</a:t>
            </a:r>
            <a:r>
              <a:rPr lang="en" sz="1200">
                <a:highlight>
                  <a:srgbClr val="F1F1F1"/>
                </a:highlight>
                <a:latin typeface="Consolas"/>
                <a:ea typeface="Consolas"/>
                <a:cs typeface="Consolas"/>
                <a:sym typeface="Consolas"/>
              </a:rPr>
              <a:t> 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&gt;</a:t>
            </a: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cost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nextVert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v</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160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endParaRPr sz="1200">
              <a:solidFill>
                <a:srgbClr val="000088"/>
              </a:solidFill>
              <a:highlight>
                <a:srgbClr val="F1F1F1"/>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77" name="Shape 377"/>
        <p:cNvGrpSpPr/>
        <p:nvPr/>
      </p:nvGrpSpPr>
      <p:grpSpPr>
        <a:xfrm>
          <a:off x="0" y="0"/>
          <a:ext cx="0" cy="0"/>
          <a:chOff x="0" y="0"/>
          <a:chExt cx="0" cy="0"/>
        </a:xfrm>
      </p:grpSpPr>
      <p:sp>
        <p:nvSpPr>
          <p:cNvPr id="378" name="Google Shape;378;p7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Implementation</a:t>
            </a:r>
            <a:endParaRPr>
              <a:solidFill>
                <a:srgbClr val="FFFFFF"/>
              </a:solidFill>
            </a:endParaRPr>
          </a:p>
        </p:txBody>
      </p:sp>
      <p:sp>
        <p:nvSpPr>
          <p:cNvPr id="379" name="Google Shape;379;p70"/>
          <p:cNvSpPr txBox="1"/>
          <p:nvPr/>
        </p:nvSpPr>
        <p:spPr>
          <a:xfrm>
            <a:off x="0" y="76200"/>
            <a:ext cx="9144000" cy="50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for</a:t>
            </a:r>
            <a:r>
              <a:rPr lang="en" sz="1200">
                <a:solidFill>
                  <a:srgbClr val="666600"/>
                </a:solidFill>
                <a:highlight>
                  <a:srgbClr val="F1F1F1"/>
                </a:highlight>
                <a:latin typeface="Consolas"/>
                <a:ea typeface="Consolas"/>
                <a:cs typeface="Consolas"/>
                <a:sym typeface="Consolas"/>
              </a:rPr>
              <a:t>(</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i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0</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&lt;</a:t>
            </a:r>
            <a:r>
              <a:rPr lang="en" sz="1200">
                <a:highlight>
                  <a:srgbClr val="F1F1F1"/>
                </a:highlight>
                <a:latin typeface="Consolas"/>
                <a:ea typeface="Consolas"/>
                <a:cs typeface="Consolas"/>
                <a:sym typeface="Consolas"/>
              </a:rPr>
              <a:t>NODE</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INF</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cout </a:t>
            </a:r>
            <a:r>
              <a:rPr lang="en" sz="1200">
                <a:solidFill>
                  <a:srgbClr val="666600"/>
                </a:solidFill>
                <a:highlight>
                  <a:srgbClr val="F1F1F1"/>
                </a:highlight>
                <a:latin typeface="Consolas"/>
                <a:ea typeface="Consolas"/>
                <a:cs typeface="Consolas"/>
                <a:sym typeface="Consolas"/>
              </a:rPr>
              <a:t>&lt;&lt;</a:t>
            </a:r>
            <a:r>
              <a:rPr lang="en" sz="1200">
                <a:highlight>
                  <a:srgbClr val="F1F1F1"/>
                </a:highlight>
                <a:latin typeface="Consolas"/>
                <a:ea typeface="Consolas"/>
                <a:cs typeface="Consolas"/>
                <a:sym typeface="Consolas"/>
              </a:rPr>
              <a:t> </a:t>
            </a:r>
            <a:r>
              <a:rPr lang="en" sz="1200">
                <a:solidFill>
                  <a:srgbClr val="008800"/>
                </a:solidFill>
                <a:highlight>
                  <a:srgbClr val="F1F1F1"/>
                </a:highlight>
                <a:latin typeface="Consolas"/>
                <a:ea typeface="Consolas"/>
                <a:cs typeface="Consolas"/>
                <a:sym typeface="Consolas"/>
              </a:rPr>
              <a:t>"Infinity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cout </a:t>
            </a:r>
            <a:r>
              <a:rPr lang="en" sz="1200">
                <a:solidFill>
                  <a:srgbClr val="666600"/>
                </a:solidFill>
                <a:highlight>
                  <a:srgbClr val="F1F1F1"/>
                </a:highlight>
                <a:latin typeface="Consolas"/>
                <a:ea typeface="Consolas"/>
                <a:cs typeface="Consolas"/>
                <a:sym typeface="Consolas"/>
              </a:rPr>
              <a:t>&lt;&lt;</a:t>
            </a:r>
            <a:r>
              <a:rPr lang="en" sz="1200">
                <a:highlight>
                  <a:srgbClr val="F1F1F1"/>
                </a:highlight>
                <a:latin typeface="Consolas"/>
                <a:ea typeface="Consolas"/>
                <a:cs typeface="Consolas"/>
                <a:sym typeface="Consolas"/>
              </a:rPr>
              <a:t> dist</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i</a:t>
            </a:r>
            <a:r>
              <a:rPr lang="en" sz="1200">
                <a:solidFill>
                  <a:srgbClr val="666600"/>
                </a:solidFill>
                <a:highlight>
                  <a:srgbClr val="F1F1F1"/>
                </a:highlight>
                <a:latin typeface="Consolas"/>
                <a:ea typeface="Consolas"/>
                <a:cs typeface="Consolas"/>
                <a:sym typeface="Consolas"/>
              </a:rPr>
              <a:t>]&lt;&lt;</a:t>
            </a:r>
            <a:r>
              <a:rPr lang="en" sz="1200">
                <a:solidFill>
                  <a:srgbClr val="008800"/>
                </a:solidFill>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main</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a:t>
            </a:r>
            <a:r>
              <a:rPr lang="en" sz="1200">
                <a:solidFill>
                  <a:srgbClr val="000088"/>
                </a:solidFill>
                <a:highlight>
                  <a:srgbClr val="F1F1F1"/>
                </a:highlight>
                <a:latin typeface="Consolas"/>
                <a:ea typeface="Consolas"/>
                <a:cs typeface="Consolas"/>
                <a:sym typeface="Consolas"/>
              </a:rPr>
              <a:t>int</a:t>
            </a:r>
            <a:r>
              <a:rPr lang="en" sz="1200">
                <a:highlight>
                  <a:srgbClr val="F1F1F1"/>
                </a:highlight>
                <a:latin typeface="Consolas"/>
                <a:ea typeface="Consolas"/>
                <a:cs typeface="Consolas"/>
                <a:sym typeface="Consolas"/>
              </a:rPr>
              <a:t> start </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 </a:t>
            </a:r>
            <a:r>
              <a:rPr lang="en" sz="1200">
                <a:solidFill>
                  <a:srgbClr val="006666"/>
                </a:solidFill>
                <a:highlight>
                  <a:srgbClr val="F1F1F1"/>
                </a:highlight>
                <a:latin typeface="Consolas"/>
                <a:ea typeface="Consolas"/>
                <a:cs typeface="Consolas"/>
                <a:sym typeface="Consolas"/>
              </a:rPr>
              <a:t>1</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cout </a:t>
            </a:r>
            <a:r>
              <a:rPr lang="en" sz="1200">
                <a:solidFill>
                  <a:srgbClr val="666600"/>
                </a:solidFill>
                <a:highlight>
                  <a:srgbClr val="F1F1F1"/>
                </a:highlight>
                <a:latin typeface="Consolas"/>
                <a:ea typeface="Consolas"/>
                <a:cs typeface="Consolas"/>
                <a:sym typeface="Consolas"/>
              </a:rPr>
              <a:t>&lt;&lt;</a:t>
            </a:r>
            <a:r>
              <a:rPr lang="en" sz="1200">
                <a:highlight>
                  <a:srgbClr val="F1F1F1"/>
                </a:highlight>
                <a:latin typeface="Consolas"/>
                <a:ea typeface="Consolas"/>
                <a:cs typeface="Consolas"/>
                <a:sym typeface="Consolas"/>
              </a:rPr>
              <a:t> </a:t>
            </a:r>
            <a:r>
              <a:rPr lang="en" sz="1200">
                <a:solidFill>
                  <a:srgbClr val="008800"/>
                </a:solidFill>
                <a:highlight>
                  <a:srgbClr val="F1F1F1"/>
                </a:highlight>
                <a:latin typeface="Consolas"/>
                <a:ea typeface="Consolas"/>
                <a:cs typeface="Consolas"/>
                <a:sym typeface="Consolas"/>
              </a:rPr>
              <a:t>"Shortest Distance From Source Vertex "</a:t>
            </a:r>
            <a:r>
              <a:rPr lang="en" sz="1200">
                <a:solidFill>
                  <a:srgbClr val="666600"/>
                </a:solidFill>
                <a:highlight>
                  <a:srgbClr val="F1F1F1"/>
                </a:highlight>
                <a:latin typeface="Consolas"/>
                <a:ea typeface="Consolas"/>
                <a:cs typeface="Consolas"/>
                <a:sym typeface="Consolas"/>
              </a:rPr>
              <a:t>&lt;&lt;</a:t>
            </a:r>
            <a:r>
              <a:rPr lang="en" sz="1200">
                <a:highlight>
                  <a:srgbClr val="F1F1F1"/>
                </a:highlight>
                <a:latin typeface="Consolas"/>
                <a:ea typeface="Consolas"/>
                <a:cs typeface="Consolas"/>
                <a:sym typeface="Consolas"/>
              </a:rPr>
              <a:t>start</a:t>
            </a:r>
            <a:r>
              <a:rPr lang="en" sz="1200">
                <a:solidFill>
                  <a:srgbClr val="666600"/>
                </a:solidFill>
                <a:highlight>
                  <a:srgbClr val="F1F1F1"/>
                </a:highlight>
                <a:latin typeface="Consolas"/>
                <a:ea typeface="Consolas"/>
                <a:cs typeface="Consolas"/>
                <a:sym typeface="Consolas"/>
              </a:rPr>
              <a:t>&lt;&lt;</a:t>
            </a:r>
            <a:r>
              <a:rPr lang="en" sz="1200">
                <a:highlight>
                  <a:srgbClr val="F1F1F1"/>
                </a:highlight>
                <a:latin typeface="Consolas"/>
                <a:ea typeface="Consolas"/>
                <a:cs typeface="Consolas"/>
                <a:sym typeface="Consolas"/>
              </a:rPr>
              <a:t>endl</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0" rtl="0" algn="l">
              <a:spcBef>
                <a:spcPts val="1600"/>
              </a:spcBef>
              <a:spcAft>
                <a:spcPts val="0"/>
              </a:spcAft>
              <a:buNone/>
            </a:pPr>
            <a:r>
              <a:rPr lang="en" sz="1200">
                <a:highlight>
                  <a:srgbClr val="F1F1F1"/>
                </a:highlight>
                <a:latin typeface="Consolas"/>
                <a:ea typeface="Consolas"/>
                <a:cs typeface="Consolas"/>
                <a:sym typeface="Consolas"/>
              </a:rPr>
              <a:t>   shortestPath</a:t>
            </a:r>
            <a:r>
              <a:rPr lang="en" sz="1200">
                <a:solidFill>
                  <a:srgbClr val="666600"/>
                </a:solidFill>
                <a:highlight>
                  <a:srgbClr val="F1F1F1"/>
                </a:highlight>
                <a:latin typeface="Consolas"/>
                <a:ea typeface="Consolas"/>
                <a:cs typeface="Consolas"/>
                <a:sym typeface="Consolas"/>
              </a:rPr>
              <a:t>(</a:t>
            </a:r>
            <a:r>
              <a:rPr lang="en" sz="1200">
                <a:highlight>
                  <a:srgbClr val="F1F1F1"/>
                </a:highlight>
                <a:latin typeface="Consolas"/>
                <a:ea typeface="Consolas"/>
                <a:cs typeface="Consolas"/>
                <a:sym typeface="Consolas"/>
              </a:rPr>
              <a:t>start</a:t>
            </a: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a:p>
            <a:pPr indent="0" lvl="0" marL="25400" marR="25400" rtl="0" algn="l">
              <a:spcBef>
                <a:spcPts val="1600"/>
              </a:spcBef>
              <a:spcAft>
                <a:spcPts val="800"/>
              </a:spcAft>
              <a:buNone/>
            </a:pPr>
            <a:r>
              <a:rPr lang="en" sz="1200">
                <a:solidFill>
                  <a:srgbClr val="666600"/>
                </a:solidFill>
                <a:highlight>
                  <a:srgbClr val="F1F1F1"/>
                </a:highlight>
                <a:latin typeface="Consolas"/>
                <a:ea typeface="Consolas"/>
                <a:cs typeface="Consolas"/>
                <a:sym typeface="Consolas"/>
              </a:rPr>
              <a:t>}</a:t>
            </a:r>
            <a:endParaRPr sz="1200">
              <a:highlight>
                <a:srgbClr val="F1F1F1"/>
              </a:highlight>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3" name="Shape 383"/>
        <p:cNvGrpSpPr/>
        <p:nvPr/>
      </p:nvGrpSpPr>
      <p:grpSpPr>
        <a:xfrm>
          <a:off x="0" y="0"/>
          <a:ext cx="0" cy="0"/>
          <a:chOff x="0" y="0"/>
          <a:chExt cx="0" cy="0"/>
        </a:xfrm>
      </p:grpSpPr>
      <p:sp>
        <p:nvSpPr>
          <p:cNvPr id="384" name="Google Shape;384;p7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Hasil program</a:t>
            </a:r>
            <a:endParaRPr b="1" sz="3000"/>
          </a:p>
        </p:txBody>
      </p:sp>
      <p:sp>
        <p:nvSpPr>
          <p:cNvPr id="385" name="Google Shape;385;p7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6" name="Google Shape;386;p71"/>
          <p:cNvPicPr preferRelativeResize="0"/>
          <p:nvPr/>
        </p:nvPicPr>
        <p:blipFill>
          <a:blip r:embed="rId3">
            <a:alphaModFix/>
          </a:blip>
          <a:stretch>
            <a:fillRect/>
          </a:stretch>
        </p:blipFill>
        <p:spPr>
          <a:xfrm>
            <a:off x="311700" y="1651850"/>
            <a:ext cx="3290925" cy="1839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90" name="Shape 390"/>
        <p:cNvGrpSpPr/>
        <p:nvPr/>
      </p:nvGrpSpPr>
      <p:grpSpPr>
        <a:xfrm>
          <a:off x="0" y="0"/>
          <a:ext cx="0" cy="0"/>
          <a:chOff x="0" y="0"/>
          <a:chExt cx="0" cy="0"/>
        </a:xfrm>
      </p:grpSpPr>
      <p:sp>
        <p:nvSpPr>
          <p:cNvPr id="391" name="Google Shape;391;p72"/>
          <p:cNvSpPr txBox="1"/>
          <p:nvPr>
            <p:ph type="title"/>
          </p:nvPr>
        </p:nvSpPr>
        <p:spPr>
          <a:xfrm>
            <a:off x="4773700" y="14403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Kompleksitas Waktu</a:t>
            </a:r>
            <a:endParaRPr>
              <a:solidFill>
                <a:srgbClr val="FFFFFF"/>
              </a:solidFill>
            </a:endParaRPr>
          </a:p>
        </p:txBody>
      </p:sp>
      <p:sp>
        <p:nvSpPr>
          <p:cNvPr id="392" name="Google Shape;392;p72"/>
          <p:cNvSpPr txBox="1"/>
          <p:nvPr/>
        </p:nvSpPr>
        <p:spPr>
          <a:xfrm>
            <a:off x="0" y="1126350"/>
            <a:ext cx="4572000" cy="3000000"/>
          </a:xfrm>
          <a:prstGeom prst="rect">
            <a:avLst/>
          </a:prstGeom>
          <a:noFill/>
          <a:ln>
            <a:noFill/>
          </a:ln>
        </p:spPr>
        <p:txBody>
          <a:bodyPr anchorCtr="0" anchor="t" bIns="91425" lIns="91425" spcFirstLastPara="1" rIns="91425" wrap="square" tIns="91425">
            <a:noAutofit/>
          </a:bodyPr>
          <a:lstStyle/>
          <a:p>
            <a:pPr indent="-203200" lvl="0" marL="228600" marR="25400" rtl="0" algn="l">
              <a:lnSpc>
                <a:spcPct val="150000"/>
              </a:lnSpc>
              <a:spcBef>
                <a:spcPts val="1100"/>
              </a:spcBef>
              <a:spcAft>
                <a:spcPts val="0"/>
              </a:spcAft>
              <a:buSzPts val="1400"/>
              <a:buFont typeface="Roboto"/>
              <a:buChar char="●"/>
            </a:pPr>
            <a:r>
              <a:rPr lang="en">
                <a:highlight>
                  <a:srgbClr val="FFFFFF"/>
                </a:highlight>
                <a:latin typeface="Roboto"/>
                <a:ea typeface="Roboto"/>
                <a:cs typeface="Roboto"/>
                <a:sym typeface="Roboto"/>
              </a:rPr>
              <a:t>Kompleksitas waktu Topological Sorting adalah O (V + E).</a:t>
            </a:r>
            <a:endParaRPr>
              <a:highlight>
                <a:srgbClr val="FFFFFF"/>
              </a:highlight>
              <a:latin typeface="Roboto"/>
              <a:ea typeface="Roboto"/>
              <a:cs typeface="Roboto"/>
              <a:sym typeface="Roboto"/>
            </a:endParaRPr>
          </a:p>
          <a:p>
            <a:pPr indent="-203200" lvl="0" marL="228600" marR="25400" rtl="0" algn="l">
              <a:lnSpc>
                <a:spcPct val="150000"/>
              </a:lnSpc>
              <a:spcBef>
                <a:spcPts val="0"/>
              </a:spcBef>
              <a:spcAft>
                <a:spcPts val="0"/>
              </a:spcAft>
              <a:buSzPts val="1400"/>
              <a:buFont typeface="Roboto"/>
              <a:buChar char="●"/>
            </a:pPr>
            <a:r>
              <a:rPr lang="en">
                <a:highlight>
                  <a:srgbClr val="FFFFFF"/>
                </a:highlight>
                <a:latin typeface="Roboto"/>
                <a:ea typeface="Roboto"/>
                <a:cs typeface="Roboto"/>
                <a:sym typeface="Roboto"/>
              </a:rPr>
              <a:t>Setelah menemukan urutan topologi, algoritma memproses semua simpul dan menjalankan loop untuk semua simpul yang berdekatan. Total simpul yang berdekatan dalam grafik adalah O (E).</a:t>
            </a:r>
            <a:endParaRPr>
              <a:highlight>
                <a:srgbClr val="FFFFFF"/>
              </a:highlight>
              <a:latin typeface="Roboto"/>
              <a:ea typeface="Roboto"/>
              <a:cs typeface="Roboto"/>
              <a:sym typeface="Roboto"/>
            </a:endParaRPr>
          </a:p>
          <a:p>
            <a:pPr indent="-203200" lvl="0" marL="228600" marR="25400" rtl="0" algn="l">
              <a:lnSpc>
                <a:spcPct val="150000"/>
              </a:lnSpc>
              <a:spcBef>
                <a:spcPts val="0"/>
              </a:spcBef>
              <a:spcAft>
                <a:spcPts val="0"/>
              </a:spcAft>
              <a:buSzPts val="1400"/>
              <a:buFont typeface="Roboto"/>
              <a:buChar char="●"/>
            </a:pPr>
            <a:r>
              <a:rPr lang="en">
                <a:highlight>
                  <a:srgbClr val="FFFFFF"/>
                </a:highlight>
                <a:latin typeface="Roboto"/>
                <a:ea typeface="Roboto"/>
                <a:cs typeface="Roboto"/>
                <a:sym typeface="Roboto"/>
              </a:rPr>
              <a:t>Jadi loop dalam menjalankan O (V + E) kali.</a:t>
            </a:r>
            <a:endParaRPr>
              <a:highlight>
                <a:srgbClr val="FFFFFF"/>
              </a:highlight>
              <a:latin typeface="Roboto"/>
              <a:ea typeface="Roboto"/>
              <a:cs typeface="Roboto"/>
              <a:sym typeface="Roboto"/>
            </a:endParaRPr>
          </a:p>
          <a:p>
            <a:pPr indent="0" lvl="0" marL="0" marR="25400" rtl="0" algn="l">
              <a:lnSpc>
                <a:spcPct val="150000"/>
              </a:lnSpc>
              <a:spcBef>
                <a:spcPts val="1100"/>
              </a:spcBef>
              <a:spcAft>
                <a:spcPts val="0"/>
              </a:spcAft>
              <a:buNone/>
            </a:pPr>
            <a:r>
              <a:rPr lang="en">
                <a:highlight>
                  <a:srgbClr val="FFFFFF"/>
                </a:highlight>
                <a:latin typeface="Roboto"/>
                <a:ea typeface="Roboto"/>
                <a:cs typeface="Roboto"/>
                <a:sym typeface="Roboto"/>
              </a:rPr>
              <a:t>Oleh karena itu, kompleksitas waktu keseluruhan dari algoritma ini adalah O (V + E).</a:t>
            </a:r>
            <a:endParaRPr>
              <a:highlight>
                <a:srgbClr val="FFFFFF"/>
              </a:highlight>
              <a:latin typeface="Roboto"/>
              <a:ea typeface="Roboto"/>
              <a:cs typeface="Roboto"/>
              <a:sym typeface="Roboto"/>
            </a:endParaRPr>
          </a:p>
          <a:p>
            <a:pPr indent="0" lvl="0" marL="0" marR="25400" rtl="0" algn="l">
              <a:lnSpc>
                <a:spcPct val="150000"/>
              </a:lnSpc>
              <a:spcBef>
                <a:spcPts val="1100"/>
              </a:spcBef>
              <a:spcAft>
                <a:spcPts val="800"/>
              </a:spcAft>
              <a:buNone/>
            </a:pPr>
            <a:r>
              <a:t/>
            </a:r>
            <a:endParaRPr>
              <a:highlight>
                <a:srgbClr val="FFFFFF"/>
              </a:highlight>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96" name="Shape 396"/>
        <p:cNvGrpSpPr/>
        <p:nvPr/>
      </p:nvGrpSpPr>
      <p:grpSpPr>
        <a:xfrm>
          <a:off x="0" y="0"/>
          <a:ext cx="0" cy="0"/>
          <a:chOff x="0" y="0"/>
          <a:chExt cx="0" cy="0"/>
        </a:xfrm>
      </p:grpSpPr>
      <p:sp>
        <p:nvSpPr>
          <p:cNvPr id="397" name="Google Shape;397;p73"/>
          <p:cNvSpPr txBox="1"/>
          <p:nvPr>
            <p:ph type="title"/>
          </p:nvPr>
        </p:nvSpPr>
        <p:spPr>
          <a:xfrm>
            <a:off x="4773700" y="14403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Kapan Digunakan?</a:t>
            </a:r>
            <a:endParaRPr>
              <a:solidFill>
                <a:srgbClr val="FFFFFF"/>
              </a:solidFill>
            </a:endParaRPr>
          </a:p>
        </p:txBody>
      </p:sp>
      <p:sp>
        <p:nvSpPr>
          <p:cNvPr id="398" name="Google Shape;398;p73"/>
          <p:cNvSpPr txBox="1"/>
          <p:nvPr/>
        </p:nvSpPr>
        <p:spPr>
          <a:xfrm>
            <a:off x="0" y="1126350"/>
            <a:ext cx="4572000" cy="3000000"/>
          </a:xfrm>
          <a:prstGeom prst="rect">
            <a:avLst/>
          </a:prstGeom>
          <a:noFill/>
          <a:ln>
            <a:noFill/>
          </a:ln>
        </p:spPr>
        <p:txBody>
          <a:bodyPr anchorCtr="0" anchor="t" bIns="91425" lIns="91425" spcFirstLastPara="1" rIns="91425" wrap="square" tIns="91425">
            <a:noAutofit/>
          </a:bodyPr>
          <a:lstStyle/>
          <a:p>
            <a:pPr indent="0" lvl="0" marL="0" marR="25400" rtl="0" algn="l">
              <a:lnSpc>
                <a:spcPct val="150000"/>
              </a:lnSpc>
              <a:spcBef>
                <a:spcPts val="1100"/>
              </a:spcBef>
              <a:spcAft>
                <a:spcPts val="0"/>
              </a:spcAft>
              <a:buNone/>
            </a:pPr>
            <a:r>
              <a:rPr lang="en">
                <a:highlight>
                  <a:srgbClr val="FFFFFF"/>
                </a:highlight>
                <a:latin typeface="Roboto"/>
                <a:ea typeface="Roboto"/>
                <a:cs typeface="Roboto"/>
                <a:sym typeface="Roboto"/>
              </a:rPr>
              <a:t>Algoritma ini digunakan jika kita mengetahui </a:t>
            </a:r>
            <a:r>
              <a:rPr i="1" lang="en">
                <a:highlight>
                  <a:srgbClr val="FFFFFF"/>
                </a:highlight>
                <a:latin typeface="Roboto"/>
                <a:ea typeface="Roboto"/>
                <a:cs typeface="Roboto"/>
                <a:sym typeface="Roboto"/>
              </a:rPr>
              <a:t>graph </a:t>
            </a:r>
            <a:r>
              <a:rPr lang="en">
                <a:highlight>
                  <a:srgbClr val="FFFFFF"/>
                </a:highlight>
                <a:latin typeface="Roboto"/>
                <a:ea typeface="Roboto"/>
                <a:cs typeface="Roboto"/>
                <a:sym typeface="Roboto"/>
              </a:rPr>
              <a:t>yang dipakai bentuknya seperti apa, apakah ada </a:t>
            </a:r>
            <a:r>
              <a:rPr i="1" lang="en">
                <a:highlight>
                  <a:srgbClr val="FFFFFF"/>
                </a:highlight>
                <a:latin typeface="Roboto"/>
                <a:ea typeface="Roboto"/>
                <a:cs typeface="Roboto"/>
                <a:sym typeface="Roboto"/>
              </a:rPr>
              <a:t>cycle </a:t>
            </a:r>
            <a:r>
              <a:rPr lang="en">
                <a:highlight>
                  <a:srgbClr val="FFFFFF"/>
                </a:highlight>
                <a:latin typeface="Roboto"/>
                <a:ea typeface="Roboto"/>
                <a:cs typeface="Roboto"/>
                <a:sym typeface="Roboto"/>
              </a:rPr>
              <a:t>nya atau tidak, dan jika tahu bahwa tidak ada </a:t>
            </a:r>
            <a:r>
              <a:rPr i="1" lang="en">
                <a:highlight>
                  <a:srgbClr val="FFFFFF"/>
                </a:highlight>
                <a:latin typeface="Roboto"/>
                <a:ea typeface="Roboto"/>
                <a:cs typeface="Roboto"/>
                <a:sym typeface="Roboto"/>
              </a:rPr>
              <a:t>cycle </a:t>
            </a:r>
            <a:r>
              <a:rPr lang="en">
                <a:highlight>
                  <a:srgbClr val="FFFFFF"/>
                </a:highlight>
                <a:latin typeface="Roboto"/>
                <a:ea typeface="Roboto"/>
                <a:cs typeface="Roboto"/>
                <a:sym typeface="Roboto"/>
              </a:rPr>
              <a:t>maka algoritma in dapat digunakan dengan baik.</a:t>
            </a:r>
            <a:endParaRPr>
              <a:highlight>
                <a:srgbClr val="FFFFFF"/>
              </a:highlight>
              <a:latin typeface="Roboto"/>
              <a:ea typeface="Roboto"/>
              <a:cs typeface="Roboto"/>
              <a:sym typeface="Roboto"/>
            </a:endParaRPr>
          </a:p>
          <a:p>
            <a:pPr indent="0" lvl="0" marL="0" marR="25400" rtl="0" algn="l">
              <a:lnSpc>
                <a:spcPct val="150000"/>
              </a:lnSpc>
              <a:spcBef>
                <a:spcPts val="1100"/>
              </a:spcBef>
              <a:spcAft>
                <a:spcPts val="800"/>
              </a:spcAft>
              <a:buNone/>
            </a:pPr>
            <a:r>
              <a:rPr lang="en">
                <a:highlight>
                  <a:srgbClr val="FFFFFF"/>
                </a:highlight>
                <a:latin typeface="Roboto"/>
                <a:ea typeface="Roboto"/>
                <a:cs typeface="Roboto"/>
                <a:sym typeface="Roboto"/>
              </a:rPr>
              <a:t>Untuk mencari jarak terpendek seperti aplikasi peta untuk menunjukan arah.</a:t>
            </a:r>
            <a:endParaRPr>
              <a:highlight>
                <a:srgbClr val="FFFFFF"/>
              </a:highlight>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2" name="Shape 402"/>
        <p:cNvGrpSpPr/>
        <p:nvPr/>
      </p:nvGrpSpPr>
      <p:grpSpPr>
        <a:xfrm>
          <a:off x="0" y="0"/>
          <a:ext cx="0" cy="0"/>
          <a:chOff x="0" y="0"/>
          <a:chExt cx="0" cy="0"/>
        </a:xfrm>
      </p:grpSpPr>
      <p:sp>
        <p:nvSpPr>
          <p:cNvPr id="403" name="Google Shape;403;p7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Kesimpulan</a:t>
            </a:r>
            <a:endParaRPr sz="4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7" name="Shape 407"/>
        <p:cNvGrpSpPr/>
        <p:nvPr/>
      </p:nvGrpSpPr>
      <p:grpSpPr>
        <a:xfrm>
          <a:off x="0" y="0"/>
          <a:ext cx="0" cy="0"/>
          <a:chOff x="0" y="0"/>
          <a:chExt cx="0" cy="0"/>
        </a:xfrm>
      </p:grpSpPr>
      <p:sp>
        <p:nvSpPr>
          <p:cNvPr id="408" name="Google Shape;408;p75"/>
          <p:cNvSpPr txBox="1"/>
          <p:nvPr>
            <p:ph idx="1" type="body"/>
          </p:nvPr>
        </p:nvSpPr>
        <p:spPr>
          <a:xfrm>
            <a:off x="311700" y="827400"/>
            <a:ext cx="8520600" cy="317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solidFill>
                <a:srgbClr val="000000"/>
              </a:solidFill>
              <a:latin typeface="Arial"/>
              <a:ea typeface="Arial"/>
              <a:cs typeface="Arial"/>
              <a:sym typeface="Arial"/>
            </a:endParaRPr>
          </a:p>
          <a:p>
            <a:pPr indent="-381000" lvl="0" marL="457200" rtl="0" algn="l">
              <a:spcBef>
                <a:spcPts val="600"/>
              </a:spcBef>
              <a:spcAft>
                <a:spcPts val="0"/>
              </a:spcAft>
              <a:buClr>
                <a:srgbClr val="000000"/>
              </a:buClr>
              <a:buSzPts val="2400"/>
              <a:buFont typeface="Arial"/>
              <a:buChar char="❖"/>
            </a:pPr>
            <a:r>
              <a:rPr lang="en" sz="2400">
                <a:solidFill>
                  <a:srgbClr val="000000"/>
                </a:solidFill>
                <a:latin typeface="Arial"/>
                <a:ea typeface="Arial"/>
                <a:cs typeface="Arial"/>
                <a:sym typeface="Arial"/>
              </a:rPr>
              <a:t>SSSP DAG lebih cepat dari algoritma diatas, dapat mengatasi weight negatif namun lebih baik menghindari adanya cycles. Penggunaan nya hampir sama dengan algoritma Dijkstra’s tapi dengan topologi sort.</a:t>
            </a:r>
            <a:endParaRPr sz="2400">
              <a:solidFill>
                <a:srgbClr val="000000"/>
              </a:solidFill>
              <a:latin typeface="Arial"/>
              <a:ea typeface="Arial"/>
              <a:cs typeface="Arial"/>
              <a:sym typeface="Arial"/>
            </a:endParaRPr>
          </a:p>
          <a:p>
            <a:pPr indent="0" lvl="0" marL="0" rtl="0" algn="l">
              <a:spcBef>
                <a:spcPts val="0"/>
              </a:spcBef>
              <a:spcAft>
                <a:spcPts val="1600"/>
              </a:spcAft>
              <a:buNone/>
            </a:pPr>
            <a:r>
              <a:t/>
            </a:r>
            <a:endParaRPr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311700" y="939175"/>
            <a:ext cx="8520600" cy="3172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Arial"/>
              <a:buChar char="❖"/>
            </a:pPr>
            <a:r>
              <a:rPr lang="en" sz="2400">
                <a:solidFill>
                  <a:srgbClr val="0066FF"/>
                </a:solidFill>
                <a:latin typeface="Arial"/>
                <a:ea typeface="Arial"/>
                <a:cs typeface="Arial"/>
                <a:sym typeface="Arial"/>
              </a:rPr>
              <a:t>Negative link weight:</a:t>
            </a:r>
            <a:endParaRPr sz="2400">
              <a:solidFill>
                <a:srgbClr val="000000"/>
              </a:solidFill>
              <a:latin typeface="Arial"/>
              <a:ea typeface="Arial"/>
              <a:cs typeface="Arial"/>
              <a:sym typeface="Arial"/>
            </a:endParaRPr>
          </a:p>
          <a:p>
            <a:pPr indent="0" lvl="0" marL="457200" rtl="0" algn="l">
              <a:spcBef>
                <a:spcPts val="600"/>
              </a:spcBef>
              <a:spcAft>
                <a:spcPts val="0"/>
              </a:spcAft>
              <a:buNone/>
            </a:pPr>
            <a:r>
              <a:rPr lang="en" sz="2400">
                <a:solidFill>
                  <a:srgbClr val="000000"/>
                </a:solidFill>
                <a:latin typeface="Arial"/>
                <a:ea typeface="Arial"/>
                <a:cs typeface="Arial"/>
                <a:sym typeface="Arial"/>
              </a:rPr>
              <a:t>Algoritma Bellman-Ford bekerja; Algoritma Dijkstra tidak.</a:t>
            </a:r>
            <a:endParaRPr sz="2400">
              <a:solidFill>
                <a:srgbClr val="0066FF"/>
              </a:solidFill>
              <a:latin typeface="Arial"/>
              <a:ea typeface="Arial"/>
              <a:cs typeface="Arial"/>
              <a:sym typeface="Arial"/>
            </a:endParaRPr>
          </a:p>
          <a:p>
            <a:pPr indent="-381000" lvl="0" marL="457200" rtl="0" algn="l">
              <a:spcBef>
                <a:spcPts val="600"/>
              </a:spcBef>
              <a:spcAft>
                <a:spcPts val="0"/>
              </a:spcAft>
              <a:buClr>
                <a:srgbClr val="000000"/>
              </a:buClr>
              <a:buSzPts val="2400"/>
              <a:buFont typeface="Arial"/>
              <a:buChar char="❖"/>
            </a:pPr>
            <a:r>
              <a:rPr lang="en" sz="2400">
                <a:solidFill>
                  <a:srgbClr val="0066FF"/>
                </a:solidFill>
                <a:latin typeface="Arial"/>
                <a:ea typeface="Arial"/>
                <a:cs typeface="Arial"/>
                <a:sym typeface="Arial"/>
              </a:rPr>
              <a:t>Negative cycle:</a:t>
            </a:r>
            <a:endParaRPr sz="2400">
              <a:solidFill>
                <a:srgbClr val="000000"/>
              </a:solidFill>
              <a:latin typeface="Arial"/>
              <a:ea typeface="Arial"/>
              <a:cs typeface="Arial"/>
              <a:sym typeface="Arial"/>
            </a:endParaRPr>
          </a:p>
          <a:p>
            <a:pPr indent="0" lvl="0" marL="457200" rtl="0" algn="l">
              <a:spcBef>
                <a:spcPts val="600"/>
              </a:spcBef>
              <a:spcAft>
                <a:spcPts val="0"/>
              </a:spcAft>
              <a:buNone/>
            </a:pPr>
            <a:r>
              <a:rPr lang="en" sz="2400">
                <a:solidFill>
                  <a:srgbClr val="000000"/>
                </a:solidFill>
                <a:latin typeface="Arial"/>
                <a:ea typeface="Arial"/>
                <a:cs typeface="Arial"/>
                <a:sym typeface="Arial"/>
              </a:rPr>
              <a:t>Algoritma Bellman-Ford dapat mendeteksi siklus negatif. Algoritma Dijkstra tidak bisa.</a:t>
            </a:r>
            <a:endParaRPr sz="2400">
              <a:solidFill>
                <a:srgbClr val="000000"/>
              </a:solidFill>
              <a:latin typeface="Arial"/>
              <a:ea typeface="Arial"/>
              <a:cs typeface="Arial"/>
              <a:sym typeface="Arial"/>
            </a:endParaRPr>
          </a:p>
          <a:p>
            <a:pPr indent="-381000" lvl="0" marL="457200" rtl="0" algn="l">
              <a:spcBef>
                <a:spcPts val="600"/>
              </a:spcBef>
              <a:spcAft>
                <a:spcPts val="0"/>
              </a:spcAft>
              <a:buClr>
                <a:srgbClr val="0066FF"/>
              </a:buClr>
              <a:buSzPts val="2400"/>
              <a:buFont typeface="Arial"/>
              <a:buChar char="❖"/>
            </a:pPr>
            <a:r>
              <a:rPr lang="en" sz="2400">
                <a:solidFill>
                  <a:srgbClr val="0066FF"/>
                </a:solidFill>
                <a:latin typeface="Arial"/>
                <a:ea typeface="Arial"/>
                <a:cs typeface="Arial"/>
                <a:sym typeface="Arial"/>
              </a:rPr>
              <a:t>Time complexity:</a:t>
            </a:r>
            <a:endParaRPr sz="2400">
              <a:solidFill>
                <a:srgbClr val="000000"/>
              </a:solidFill>
              <a:latin typeface="Arial"/>
              <a:ea typeface="Arial"/>
              <a:cs typeface="Arial"/>
              <a:sym typeface="Arial"/>
            </a:endParaRPr>
          </a:p>
          <a:p>
            <a:pPr indent="0" lvl="0" marL="457200" rtl="0" algn="l">
              <a:spcBef>
                <a:spcPts val="600"/>
              </a:spcBef>
              <a:spcAft>
                <a:spcPts val="0"/>
              </a:spcAft>
              <a:buNone/>
            </a:pPr>
            <a:r>
              <a:rPr lang="en" sz="2400">
                <a:solidFill>
                  <a:srgbClr val="000000"/>
                </a:solidFill>
                <a:latin typeface="Arial"/>
                <a:ea typeface="Arial"/>
                <a:cs typeface="Arial"/>
                <a:sym typeface="Arial"/>
              </a:rPr>
              <a:t>Kompleksitas waktu algoritma Bellman-Ford lebih tinggi daripada algoritma Dijkstra.  </a:t>
            </a:r>
            <a:endParaRPr sz="2400">
              <a:solidFill>
                <a:srgbClr val="0066FF"/>
              </a:solidFill>
              <a:latin typeface="Arial"/>
              <a:ea typeface="Arial"/>
              <a:cs typeface="Arial"/>
              <a:sym typeface="Arial"/>
            </a:endParaRPr>
          </a:p>
          <a:p>
            <a:pPr indent="0" lvl="0" marL="0" rtl="0" algn="l">
              <a:spcBef>
                <a:spcPts val="0"/>
              </a:spcBef>
              <a:spcAft>
                <a:spcPts val="1600"/>
              </a:spcAft>
              <a:buNone/>
            </a:pPr>
            <a:r>
              <a:t/>
            </a:r>
            <a:endParaRPr sz="2400"/>
          </a:p>
        </p:txBody>
      </p:sp>
      <p:sp>
        <p:nvSpPr>
          <p:cNvPr id="146" name="Google Shape;146;p31"/>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66FF"/>
                </a:solidFill>
                <a:latin typeface="Arial"/>
                <a:ea typeface="Arial"/>
                <a:cs typeface="Arial"/>
                <a:sym typeface="Arial"/>
              </a:rPr>
              <a:t>Perbedaan dari algoritma Dijkstra</a:t>
            </a:r>
            <a:endParaRPr sz="3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Referensi</a:t>
            </a:r>
            <a:endParaRPr sz="3600"/>
          </a:p>
        </p:txBody>
      </p:sp>
      <p:sp>
        <p:nvSpPr>
          <p:cNvPr id="414" name="Google Shape;414;p76"/>
          <p:cNvSpPr txBox="1"/>
          <p:nvPr>
            <p:ph idx="1" type="body"/>
          </p:nvPr>
        </p:nvSpPr>
        <p:spPr>
          <a:xfrm>
            <a:off x="311700" y="12439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latin typeface="Arial"/>
                <a:ea typeface="Arial"/>
                <a:cs typeface="Arial"/>
                <a:sym typeface="Arial"/>
                <a:hlinkClick r:id="rId3"/>
              </a:rPr>
              <a:t>https://www.tutorialspoint.com/Shortest-Path-in-a-Directed-Acyclic-Graph</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4"/>
              </a:rPr>
              <a:t>https://www.geeksforgeeks.org/shortest-path-for-directed-acyclic-graphs/</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5"/>
              </a:rPr>
              <a:t>http://www.utdallas.edu/~sizheng/CS4349.d/l-notes.d/L17.pdf</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6"/>
              </a:rPr>
              <a:t>https://dzone.com/articles/algorithm-week-shorted-path</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7"/>
              </a:rPr>
              <a:t>http://www.allisons.org/ll/AlgDS/Graph/DAG/</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8"/>
              </a:rPr>
              <a:t>https://www.hackerearth.com/practice/algorithms/graphs/shortest-path-algorithms/tutorial/</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9"/>
              </a:rPr>
              <a:t>https://www.dyclassroom.com/graph/detecting-negative-cycle-using-bellman-ford-algorithm</a:t>
            </a:r>
            <a:endParaRPr sz="1400">
              <a:latin typeface="Arial"/>
              <a:ea typeface="Arial"/>
              <a:cs typeface="Arial"/>
              <a:sym typeface="Arial"/>
            </a:endParaRPr>
          </a:p>
          <a:p>
            <a:pPr indent="0" lvl="0" marL="0" rtl="0" algn="l">
              <a:spcBef>
                <a:spcPts val="1600"/>
              </a:spcBef>
              <a:spcAft>
                <a:spcPts val="0"/>
              </a:spcAft>
              <a:buNone/>
            </a:pPr>
            <a:r>
              <a:rPr lang="en" sz="1400" u="sng">
                <a:solidFill>
                  <a:schemeClr val="hlink"/>
                </a:solidFill>
                <a:latin typeface="Arial"/>
                <a:ea typeface="Arial"/>
                <a:cs typeface="Arial"/>
                <a:sym typeface="Arial"/>
                <a:hlinkClick r:id="rId10"/>
              </a:rPr>
              <a:t>https://www.geeksforgeeks.org/detect-negative-cycle-graph-bellman-ford/</a:t>
            </a:r>
            <a:endParaRPr sz="1400">
              <a:latin typeface="Arial"/>
              <a:ea typeface="Arial"/>
              <a:cs typeface="Arial"/>
              <a:sym typeface="Arial"/>
            </a:endParaRPr>
          </a:p>
          <a:p>
            <a:pPr indent="0" lvl="0" marL="0" rtl="0" algn="l">
              <a:spcBef>
                <a:spcPts val="1600"/>
              </a:spcBef>
              <a:spcAft>
                <a:spcPts val="1600"/>
              </a:spcAft>
              <a:buNone/>
            </a:pPr>
            <a:r>
              <a:t/>
            </a:r>
            <a:endParaRPr sz="14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descr="White cloud in front of dark blue star-filled sky" id="419" name="Google Shape;419;p77"/>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420" name="Google Shape;420;p77"/>
          <p:cNvSpPr txBox="1"/>
          <p:nvPr>
            <p:ph type="ctrTitle"/>
          </p:nvPr>
        </p:nvSpPr>
        <p:spPr>
          <a:xfrm>
            <a:off x="510450" y="17775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THANK YOU</a:t>
            </a:r>
            <a:endParaRPr b="1"/>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Any Question ?</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32"/>
          <p:cNvPicPr preferRelativeResize="0"/>
          <p:nvPr/>
        </p:nvPicPr>
        <p:blipFill rotWithShape="1">
          <a:blip r:embed="rId3">
            <a:alphaModFix/>
          </a:blip>
          <a:srcRect b="15214" l="0" r="0" t="15214"/>
          <a:stretch/>
        </p:blipFill>
        <p:spPr>
          <a:xfrm>
            <a:off x="509350" y="1685175"/>
            <a:ext cx="5738979" cy="2908802"/>
          </a:xfrm>
          <a:prstGeom prst="rect">
            <a:avLst/>
          </a:prstGeom>
          <a:noFill/>
          <a:ln>
            <a:noFill/>
          </a:ln>
        </p:spPr>
      </p:pic>
      <p:sp>
        <p:nvSpPr>
          <p:cNvPr id="152" name="Google Shape;152;p32"/>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0066FF"/>
                </a:solidFill>
                <a:latin typeface="Arial"/>
                <a:ea typeface="Arial"/>
                <a:cs typeface="Arial"/>
                <a:sym typeface="Arial"/>
              </a:rPr>
              <a:t>Kompleksitas waktu</a:t>
            </a:r>
            <a:endParaRPr sz="3600"/>
          </a:p>
        </p:txBody>
      </p:sp>
      <p:sp>
        <p:nvSpPr>
          <p:cNvPr id="158" name="Google Shape;158;p33"/>
          <p:cNvSpPr txBox="1"/>
          <p:nvPr>
            <p:ph idx="1" type="body"/>
          </p:nvPr>
        </p:nvSpPr>
        <p:spPr>
          <a:xfrm>
            <a:off x="210850" y="3980725"/>
            <a:ext cx="8520600" cy="822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2400">
                <a:solidFill>
                  <a:srgbClr val="0066FF"/>
                </a:solidFill>
                <a:latin typeface="Arial"/>
                <a:ea typeface="Arial"/>
                <a:cs typeface="Arial"/>
                <a:sym typeface="Arial"/>
              </a:rPr>
              <a:t>Kompleksitas (Worst-case): O(|V||E|)</a:t>
            </a:r>
            <a:endParaRPr sz="2400">
              <a:solidFill>
                <a:srgbClr val="0066FF"/>
              </a:solidFill>
              <a:latin typeface="Arial"/>
              <a:ea typeface="Arial"/>
              <a:cs typeface="Arial"/>
              <a:sym typeface="Arial"/>
            </a:endParaRPr>
          </a:p>
          <a:p>
            <a:pPr indent="0" lvl="0" marL="0" rtl="0" algn="l">
              <a:spcBef>
                <a:spcPts val="0"/>
              </a:spcBef>
              <a:spcAft>
                <a:spcPts val="1600"/>
              </a:spcAft>
              <a:buNone/>
            </a:pPr>
            <a:r>
              <a:t/>
            </a:r>
            <a:endParaRPr sz="2400"/>
          </a:p>
        </p:txBody>
      </p:sp>
      <p:pic>
        <p:nvPicPr>
          <p:cNvPr id="159" name="Google Shape;159;p33"/>
          <p:cNvPicPr preferRelativeResize="0"/>
          <p:nvPr/>
        </p:nvPicPr>
        <p:blipFill>
          <a:blip r:embed="rId3">
            <a:alphaModFix/>
          </a:blip>
          <a:stretch>
            <a:fillRect/>
          </a:stretch>
        </p:blipFill>
        <p:spPr>
          <a:xfrm>
            <a:off x="429725" y="1170125"/>
            <a:ext cx="6336649" cy="265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nvSpPr>
        <p:spPr>
          <a:xfrm>
            <a:off x="345675" y="207400"/>
            <a:ext cx="7333500" cy="16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Dimisalkan ada seorang driver yang memiliki keperluan di 4 kota: A, B, C, dan D. Saat mengendarai kendaraannya, ia dapat sambil mengantar sejumlah penumpang, yakni:</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Dari kota A ke kota 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Dari kota B ke kota A</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Dari kota C ke kota B</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Setiap kali selesai mengantar penumpang, ia diberi bayaran. Namun, jika ia pergi ke kota lain tanpa mengantar, ia harus membayar biaya transportasi sendiri.</a:t>
            </a:r>
            <a:endParaRPr>
              <a:latin typeface="Proxima Nova"/>
              <a:ea typeface="Proxima Nova"/>
              <a:cs typeface="Proxima Nova"/>
              <a:sym typeface="Proxima Nova"/>
            </a:endParaRPr>
          </a:p>
        </p:txBody>
      </p:sp>
      <p:pic>
        <p:nvPicPr>
          <p:cNvPr id="165" name="Google Shape;165;p34"/>
          <p:cNvPicPr preferRelativeResize="0"/>
          <p:nvPr/>
        </p:nvPicPr>
        <p:blipFill>
          <a:blip r:embed="rId3">
            <a:alphaModFix/>
          </a:blip>
          <a:stretch>
            <a:fillRect/>
          </a:stretch>
        </p:blipFill>
        <p:spPr>
          <a:xfrm>
            <a:off x="401300" y="1939600"/>
            <a:ext cx="3802000" cy="272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5"/>
          <p:cNvPicPr preferRelativeResize="0"/>
          <p:nvPr/>
        </p:nvPicPr>
        <p:blipFill>
          <a:blip r:embed="rId3">
            <a:alphaModFix/>
          </a:blip>
          <a:stretch>
            <a:fillRect/>
          </a:stretch>
        </p:blipFill>
        <p:spPr>
          <a:xfrm>
            <a:off x="152400" y="152400"/>
            <a:ext cx="8686801" cy="36484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